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5"/>
    <p:sldMasterId id="2147483766" r:id="rId6"/>
    <p:sldMasterId id="2147483768" r:id="rId7"/>
    <p:sldMasterId id="2147483773" r:id="rId8"/>
    <p:sldMasterId id="2147483777" r:id="rId9"/>
    <p:sldMasterId id="2147483781" r:id="rId10"/>
  </p:sldMasterIdLst>
  <p:notesMasterIdLst>
    <p:notesMasterId r:id="rId38"/>
  </p:notesMasterIdLst>
  <p:handoutMasterIdLst>
    <p:handoutMasterId r:id="rId39"/>
  </p:handoutMasterIdLst>
  <p:sldIdLst>
    <p:sldId id="296" r:id="rId11"/>
    <p:sldId id="297" r:id="rId12"/>
    <p:sldId id="273" r:id="rId13"/>
    <p:sldId id="312" r:id="rId14"/>
    <p:sldId id="313" r:id="rId15"/>
    <p:sldId id="314" r:id="rId16"/>
    <p:sldId id="316" r:id="rId17"/>
    <p:sldId id="321" r:id="rId18"/>
    <p:sldId id="315" r:id="rId19"/>
    <p:sldId id="319" r:id="rId20"/>
    <p:sldId id="328" r:id="rId21"/>
    <p:sldId id="317" r:id="rId22"/>
    <p:sldId id="323" r:id="rId23"/>
    <p:sldId id="320" r:id="rId24"/>
    <p:sldId id="322" r:id="rId25"/>
    <p:sldId id="326" r:id="rId26"/>
    <p:sldId id="327" r:id="rId27"/>
    <p:sldId id="334" r:id="rId28"/>
    <p:sldId id="335" r:id="rId29"/>
    <p:sldId id="329" r:id="rId30"/>
    <p:sldId id="332" r:id="rId31"/>
    <p:sldId id="337" r:id="rId32"/>
    <p:sldId id="338" r:id="rId33"/>
    <p:sldId id="308" r:id="rId34"/>
    <p:sldId id="309" r:id="rId35"/>
    <p:sldId id="339" r:id="rId36"/>
    <p:sldId id="31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392" userDrawn="1">
          <p15:clr>
            <a:srgbClr val="A4A3A4"/>
          </p15:clr>
        </p15:guide>
        <p15:guide id="7"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907"/>
    <a:srgbClr val="004253"/>
    <a:srgbClr val="BFD732"/>
    <a:srgbClr val="00475D"/>
    <a:srgbClr val="AAAAAA"/>
    <a:srgbClr val="000000"/>
    <a:srgbClr val="00465A"/>
    <a:srgbClr val="BED732"/>
    <a:srgbClr val="A9AAAC"/>
    <a:srgbClr val="BED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16" autoAdjust="0"/>
  </p:normalViewPr>
  <p:slideViewPr>
    <p:cSldViewPr snapToGrid="0" showGuides="1">
      <p:cViewPr varScale="1">
        <p:scale>
          <a:sx n="112" d="100"/>
          <a:sy n="112" d="100"/>
        </p:scale>
        <p:origin x="1618" y="72"/>
      </p:cViewPr>
      <p:guideLst>
        <p:guide orient="horz" pos="1392"/>
        <p:guide pos="2880"/>
      </p:guideLst>
    </p:cSldViewPr>
  </p:slideViewPr>
  <p:outlineViewPr>
    <p:cViewPr>
      <p:scale>
        <a:sx n="33" d="100"/>
        <a:sy n="33" d="100"/>
      </p:scale>
      <p:origin x="0" y="-8484"/>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97" d="100"/>
          <a:sy n="97" d="100"/>
        </p:scale>
        <p:origin x="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2A31A-53E0-450D-B88A-C25C0F59FB09}" type="datetimeFigureOut">
              <a:rPr lang="en-US" smtClean="0"/>
              <a:t>9/25/2018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8BBF7E-1015-4332-B23A-E063499CC2B5}" type="slidenum">
              <a:rPr lang="en-US" smtClean="0"/>
              <a:t>‹#›</a:t>
            </a:fld>
            <a:endParaRPr lang="en-US" dirty="0"/>
          </a:p>
        </p:txBody>
      </p:sp>
    </p:spTree>
    <p:extLst>
      <p:ext uri="{BB962C8B-B14F-4D97-AF65-F5344CB8AC3E}">
        <p14:creationId xmlns:p14="http://schemas.microsoft.com/office/powerpoint/2010/main" val="724866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313F4-C478-4989-9E6B-7CC86A513A4E}" type="datetimeFigureOut">
              <a:rPr lang="en-US" smtClean="0"/>
              <a:t>9/25/2018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8BFAE-7509-4B89-933B-83B8F0FAAE55}" type="slidenum">
              <a:rPr lang="en-US" smtClean="0"/>
              <a:t>‹#›</a:t>
            </a:fld>
            <a:endParaRPr lang="en-US" dirty="0"/>
          </a:p>
        </p:txBody>
      </p:sp>
    </p:spTree>
    <p:extLst>
      <p:ext uri="{BB962C8B-B14F-4D97-AF65-F5344CB8AC3E}">
        <p14:creationId xmlns:p14="http://schemas.microsoft.com/office/powerpoint/2010/main" val="260696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E989-8E7E-4F97-A818-3E45444EBCA2}" type="slidenum">
              <a:rPr lang="en-US" altLang="en-US" smtClean="0"/>
              <a:pPr/>
              <a:t>1</a:t>
            </a:fld>
            <a:endParaRPr lang="en-US" altLang="en-US" dirty="0"/>
          </a:p>
        </p:txBody>
      </p:sp>
    </p:spTree>
    <p:extLst>
      <p:ext uri="{BB962C8B-B14F-4D97-AF65-F5344CB8AC3E}">
        <p14:creationId xmlns:p14="http://schemas.microsoft.com/office/powerpoint/2010/main" val="253799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22</a:t>
            </a:fld>
            <a:endParaRPr lang="en-US" dirty="0"/>
          </a:p>
        </p:txBody>
      </p:sp>
    </p:spTree>
    <p:extLst>
      <p:ext uri="{BB962C8B-B14F-4D97-AF65-F5344CB8AC3E}">
        <p14:creationId xmlns:p14="http://schemas.microsoft.com/office/powerpoint/2010/main" val="333655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23</a:t>
            </a:fld>
            <a:endParaRPr lang="en-US" dirty="0"/>
          </a:p>
        </p:txBody>
      </p:sp>
    </p:spTree>
    <p:extLst>
      <p:ext uri="{BB962C8B-B14F-4D97-AF65-F5344CB8AC3E}">
        <p14:creationId xmlns:p14="http://schemas.microsoft.com/office/powerpoint/2010/main" val="278073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24</a:t>
            </a:fld>
            <a:endParaRPr lang="en-US" dirty="0"/>
          </a:p>
        </p:txBody>
      </p:sp>
    </p:spTree>
    <p:extLst>
      <p:ext uri="{BB962C8B-B14F-4D97-AF65-F5344CB8AC3E}">
        <p14:creationId xmlns:p14="http://schemas.microsoft.com/office/powerpoint/2010/main" val="166591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2</a:t>
            </a:fld>
            <a:endParaRPr lang="en-US" dirty="0"/>
          </a:p>
        </p:txBody>
      </p:sp>
    </p:spTree>
    <p:extLst>
      <p:ext uri="{BB962C8B-B14F-4D97-AF65-F5344CB8AC3E}">
        <p14:creationId xmlns:p14="http://schemas.microsoft.com/office/powerpoint/2010/main" val="173688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title</a:t>
            </a:r>
            <a:r>
              <a:rPr lang="en-US" baseline="0" dirty="0"/>
              <a:t> of topic and bulleted list of subtopics</a:t>
            </a:r>
          </a:p>
          <a:p>
            <a:r>
              <a:rPr lang="en-US" baseline="0" dirty="0"/>
              <a:t>Optional: Replace picture with one that is relevant to the topic</a:t>
            </a:r>
            <a:endParaRPr lang="en-US" dirty="0"/>
          </a:p>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3</a:t>
            </a:fld>
            <a:endParaRPr lang="en-US" dirty="0"/>
          </a:p>
        </p:txBody>
      </p:sp>
    </p:spTree>
    <p:extLst>
      <p:ext uri="{BB962C8B-B14F-4D97-AF65-F5344CB8AC3E}">
        <p14:creationId xmlns:p14="http://schemas.microsoft.com/office/powerpoint/2010/main" val="283150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7</a:t>
            </a:fld>
            <a:endParaRPr lang="en-US" dirty="0"/>
          </a:p>
        </p:txBody>
      </p:sp>
    </p:spTree>
    <p:extLst>
      <p:ext uri="{BB962C8B-B14F-4D97-AF65-F5344CB8AC3E}">
        <p14:creationId xmlns:p14="http://schemas.microsoft.com/office/powerpoint/2010/main" val="307231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9</a:t>
            </a:fld>
            <a:endParaRPr lang="en-US" dirty="0"/>
          </a:p>
        </p:txBody>
      </p:sp>
    </p:spTree>
    <p:extLst>
      <p:ext uri="{BB962C8B-B14F-4D97-AF65-F5344CB8AC3E}">
        <p14:creationId xmlns:p14="http://schemas.microsoft.com/office/powerpoint/2010/main" val="318004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title</a:t>
            </a:r>
            <a:r>
              <a:rPr lang="en-US" baseline="0" dirty="0"/>
              <a:t> of topic and bulleted list of subtopics</a:t>
            </a:r>
          </a:p>
          <a:p>
            <a:r>
              <a:rPr lang="en-US" baseline="0" dirty="0"/>
              <a:t>Optional: Replace picture with one that is relevant to the topic</a:t>
            </a:r>
            <a:endParaRPr lang="en-US" dirty="0"/>
          </a:p>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10</a:t>
            </a:fld>
            <a:endParaRPr lang="en-US" dirty="0"/>
          </a:p>
        </p:txBody>
      </p:sp>
    </p:spTree>
    <p:extLst>
      <p:ext uri="{BB962C8B-B14F-4D97-AF65-F5344CB8AC3E}">
        <p14:creationId xmlns:p14="http://schemas.microsoft.com/office/powerpoint/2010/main" val="342658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11</a:t>
            </a:fld>
            <a:endParaRPr lang="en-US" dirty="0"/>
          </a:p>
        </p:txBody>
      </p:sp>
    </p:spTree>
    <p:extLst>
      <p:ext uri="{BB962C8B-B14F-4D97-AF65-F5344CB8AC3E}">
        <p14:creationId xmlns:p14="http://schemas.microsoft.com/office/powerpoint/2010/main" val="33252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13</a:t>
            </a:fld>
            <a:endParaRPr lang="en-US" dirty="0"/>
          </a:p>
        </p:txBody>
      </p:sp>
    </p:spTree>
    <p:extLst>
      <p:ext uri="{BB962C8B-B14F-4D97-AF65-F5344CB8AC3E}">
        <p14:creationId xmlns:p14="http://schemas.microsoft.com/office/powerpoint/2010/main" val="32695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title</a:t>
            </a:r>
            <a:r>
              <a:rPr lang="en-US" baseline="0" dirty="0"/>
              <a:t> of topic and bulleted list of subtopics</a:t>
            </a:r>
          </a:p>
          <a:p>
            <a:r>
              <a:rPr lang="en-US" baseline="0" dirty="0"/>
              <a:t>Optional: Replace picture with one that is relevant to the topic</a:t>
            </a:r>
            <a:endParaRPr lang="en-US" dirty="0"/>
          </a:p>
          <a:p>
            <a:endParaRPr lang="en-US" dirty="0"/>
          </a:p>
        </p:txBody>
      </p:sp>
      <p:sp>
        <p:nvSpPr>
          <p:cNvPr id="4" name="Slide Number Placeholder 3"/>
          <p:cNvSpPr>
            <a:spLocks noGrp="1"/>
          </p:cNvSpPr>
          <p:nvPr>
            <p:ph type="sldNum" sz="quarter" idx="10"/>
          </p:nvPr>
        </p:nvSpPr>
        <p:spPr/>
        <p:txBody>
          <a:bodyPr/>
          <a:lstStyle/>
          <a:p>
            <a:fld id="{6DB8BFAE-7509-4B89-933B-83B8F0FAAE55}" type="slidenum">
              <a:rPr lang="en-US" smtClean="0"/>
              <a:t>14</a:t>
            </a:fld>
            <a:endParaRPr lang="en-US" dirty="0"/>
          </a:p>
        </p:txBody>
      </p:sp>
    </p:spTree>
    <p:extLst>
      <p:ext uri="{BB962C8B-B14F-4D97-AF65-F5344CB8AC3E}">
        <p14:creationId xmlns:p14="http://schemas.microsoft.com/office/powerpoint/2010/main" val="1112713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theme photo-05">
    <p:spTree>
      <p:nvGrpSpPr>
        <p:cNvPr id="1" name=""/>
        <p:cNvGrpSpPr/>
        <p:nvPr/>
      </p:nvGrpSpPr>
      <p:grpSpPr>
        <a:xfrm>
          <a:off x="0" y="0"/>
          <a:ext cx="0" cy="0"/>
          <a:chOff x="0" y="0"/>
          <a:chExt cx="0" cy="0"/>
        </a:xfrm>
      </p:grpSpPr>
      <p:sp>
        <p:nvSpPr>
          <p:cNvPr id="4" name="Picture Placeholder 6"/>
          <p:cNvSpPr txBox="1">
            <a:spLocks/>
          </p:cNvSpPr>
          <p:nvPr/>
        </p:nvSpPr>
        <p:spPr>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 r="16859"/>
          <a:stretch/>
        </p:blipFill>
        <p:spPr>
          <a:xfrm>
            <a:off x="0" y="0"/>
            <a:ext cx="6465094" cy="6858000"/>
          </a:xfrm>
          <a:prstGeom prst="rect">
            <a:avLst/>
          </a:prstGeom>
        </p:spPr>
      </p:pic>
      <p:sp>
        <p:nvSpPr>
          <p:cNvPr id="6" name="Rectangle 4"/>
          <p:cNvSpPr/>
          <p:nvPr/>
        </p:nvSpPr>
        <p:spPr bwMode="ltGray">
          <a:xfrm>
            <a:off x="4613672"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2"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lumMod val="50000"/>
                  </a:schemeClr>
                </a:solidFill>
                <a:latin typeface="+mj-lt"/>
              </a:defRPr>
            </a:lvl1pPr>
          </a:lstStyle>
          <a:p>
            <a:pPr lvl="0"/>
            <a:r>
              <a:rPr lang="en-US" dirty="0"/>
              <a:t>Edit Master text styles</a:t>
            </a:r>
          </a:p>
        </p:txBody>
      </p:sp>
    </p:spTree>
    <p:extLst>
      <p:ext uri="{BB962C8B-B14F-4D97-AF65-F5344CB8AC3E}">
        <p14:creationId xmlns:p14="http://schemas.microsoft.com/office/powerpoint/2010/main" val="136231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8" name="Content Placeholder 2"/>
          <p:cNvSpPr>
            <a:spLocks noGrp="1"/>
          </p:cNvSpPr>
          <p:nvPr>
            <p:ph idx="1"/>
          </p:nvPr>
        </p:nvSpPr>
        <p:spPr>
          <a:xfrm>
            <a:off x="329184" y="1551304"/>
            <a:ext cx="4071366" cy="4620895"/>
          </a:xfrm>
          <a:prstGeom prst="rect">
            <a:avLst/>
          </a:prstGeom>
        </p:spPr>
        <p:txBody>
          <a:bodyPr/>
          <a:lstStyle>
            <a:lvl1pPr>
              <a:defRPr sz="1600"/>
            </a:lvl1pPr>
            <a:lvl2pPr>
              <a:defRPr sz="1400" baseline="0"/>
            </a:lvl2pPr>
            <a:lvl3pPr>
              <a:defRPr sz="1400" baseline="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3"/>
          </p:nvPr>
        </p:nvSpPr>
        <p:spPr>
          <a:xfrm>
            <a:off x="4743449" y="1551304"/>
            <a:ext cx="4057077" cy="4620895"/>
          </a:xfrm>
          <a:prstGeom prst="rect">
            <a:avLst/>
          </a:prstGeom>
        </p:spPr>
        <p:txBody>
          <a:bodyPr/>
          <a:lstStyle>
            <a:lvl1pPr>
              <a:defRPr sz="1600"/>
            </a:lvl1pPr>
            <a:lvl2pPr>
              <a:defRPr sz="1400" baseline="0"/>
            </a:lvl2pPr>
            <a:lvl3pPr>
              <a:defRPr sz="1400" baseline="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714707" y="6319635"/>
            <a:ext cx="3044348" cy="365125"/>
          </a:xfrm>
          <a:prstGeom prst="rect">
            <a:avLst/>
          </a:prstGeom>
        </p:spPr>
        <p:txBody>
          <a:bodyPr vert="horz" wrap="square" lIns="0" tIns="0" rIns="0" bIns="0" rtlCol="0" anchor="b">
            <a:noAutofit/>
          </a:bodyPr>
          <a:lstStyle>
            <a:lvl1pPr algn="l">
              <a:defRPr sz="1000" baseline="0">
                <a:solidFill>
                  <a:schemeClr val="tx2"/>
                </a:solidFill>
              </a:defRPr>
            </a:lvl1pPr>
          </a:lstStyle>
          <a:p>
            <a:endParaRPr lang="en-US" dirty="0"/>
          </a:p>
          <a:p>
            <a:endParaRPr lang="en-US" sz="900" dirty="0">
              <a:solidFill>
                <a:srgbClr val="AAAAAA"/>
              </a:solidFill>
            </a:endParaRPr>
          </a:p>
          <a:p>
            <a:r>
              <a:rPr lang="en-US" sz="900" dirty="0"/>
              <a:t>Adient Sourcing Supplier Guide </a:t>
            </a:r>
          </a:p>
        </p:txBody>
      </p:sp>
      <p:sp>
        <p:nvSpPr>
          <p:cNvPr id="13" name="Slide Number Placeholder 5"/>
          <p:cNvSpPr>
            <a:spLocks noGrp="1"/>
          </p:cNvSpPr>
          <p:nvPr>
            <p:ph type="sldNum" sz="quarter" idx="4"/>
          </p:nvPr>
        </p:nvSpPr>
        <p:spPr>
          <a:xfrm>
            <a:off x="329184" y="6319636"/>
            <a:ext cx="385523" cy="365125"/>
          </a:xfrm>
          <a:prstGeom prst="rect">
            <a:avLst/>
          </a:prstGeom>
        </p:spPr>
        <p:txBody>
          <a:bodyPr vert="horz" wrap="square" lIns="0" tIns="0" rIns="0" bIns="0" rtlCol="0" anchor="b">
            <a:noAutofit/>
          </a:bodyPr>
          <a:lstStyle>
            <a:lvl1pPr algn="l">
              <a:defRPr sz="1000" i="0" baseline="0">
                <a:solidFill>
                  <a:schemeClr val="tx2"/>
                </a:solidFill>
                <a:latin typeface="Adient Sans Light" panose="020B0503040402060203" pitchFamily="34" charset="0"/>
              </a:defRPr>
            </a:lvl1pPr>
          </a:lstStyle>
          <a:p>
            <a:fld id="{295864D2-2B9F-40E2-998E-CC77F1ABC594}" type="slidenum">
              <a:rPr lang="en-US" smtClean="0"/>
              <a:pPr/>
              <a:t>‹#›</a:t>
            </a:fld>
            <a:endParaRPr lang="en-US" dirty="0"/>
          </a:p>
        </p:txBody>
      </p:sp>
      <p:sp>
        <p:nvSpPr>
          <p:cNvPr id="14" name="Title 3"/>
          <p:cNvSpPr>
            <a:spLocks noGrp="1"/>
          </p:cNvSpPr>
          <p:nvPr>
            <p:ph type="title"/>
          </p:nvPr>
        </p:nvSpPr>
        <p:spPr>
          <a:xfrm>
            <a:off x="329184" y="461963"/>
            <a:ext cx="6418457" cy="760346"/>
          </a:xfrm>
          <a:prstGeom prst="rect">
            <a:avLst/>
          </a:prstGeom>
        </p:spPr>
        <p:txBody>
          <a:bodyPr/>
          <a:lstStyle/>
          <a:p>
            <a:r>
              <a:rPr lang="en-US" dirty="0"/>
              <a:t>Click to edit Master title style</a:t>
            </a:r>
          </a:p>
        </p:txBody>
      </p:sp>
      <p:cxnSp>
        <p:nvCxnSpPr>
          <p:cNvPr id="15" name="Straight Connector 14"/>
          <p:cNvCxnSpPr/>
          <p:nvPr userDrawn="1"/>
        </p:nvCxnSpPr>
        <p:spPr>
          <a:xfrm>
            <a:off x="319559" y="1226297"/>
            <a:ext cx="84582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
          <p:cNvGrpSpPr>
            <a:grpSpLocks/>
          </p:cNvGrpSpPr>
          <p:nvPr userDrawn="1"/>
        </p:nvGrpSpPr>
        <p:grpSpPr bwMode="auto">
          <a:xfrm>
            <a:off x="7059168" y="320040"/>
            <a:ext cx="1737360" cy="694944"/>
            <a:chOff x="7132" y="352"/>
            <a:chExt cx="1725" cy="686"/>
          </a:xfrm>
        </p:grpSpPr>
        <p:sp>
          <p:nvSpPr>
            <p:cNvPr id="17" name="Freeform 2"/>
            <p:cNvSpPr>
              <a:spLocks noChangeArrowheads="1"/>
            </p:cNvSpPr>
            <p:nvPr/>
          </p:nvSpPr>
          <p:spPr bwMode="auto">
            <a:xfrm>
              <a:off x="7344" y="579"/>
              <a:ext cx="1512" cy="239"/>
            </a:xfrm>
            <a:custGeom>
              <a:avLst/>
              <a:gdLst>
                <a:gd name="T0" fmla="*/ 6673 w 6674"/>
                <a:gd name="T1" fmla="*/ 110 h 1057"/>
                <a:gd name="T2" fmla="*/ 6263 w 6674"/>
                <a:gd name="T3" fmla="*/ 206 h 1057"/>
                <a:gd name="T4" fmla="*/ 6153 w 6674"/>
                <a:gd name="T5" fmla="*/ 1054 h 1057"/>
                <a:gd name="T6" fmla="*/ 6039 w 6674"/>
                <a:gd name="T7" fmla="*/ 958 h 1057"/>
                <a:gd name="T8" fmla="*/ 5722 w 6674"/>
                <a:gd name="T9" fmla="*/ 206 h 1057"/>
                <a:gd name="T10" fmla="*/ 5629 w 6674"/>
                <a:gd name="T11" fmla="*/ 96 h 1057"/>
                <a:gd name="T12" fmla="*/ 6582 w 6674"/>
                <a:gd name="T13" fmla="*/ 0 h 1057"/>
                <a:gd name="T14" fmla="*/ 4633 w 6674"/>
                <a:gd name="T15" fmla="*/ 370 h 1057"/>
                <a:gd name="T16" fmla="*/ 4523 w 6674"/>
                <a:gd name="T17" fmla="*/ 1054 h 1057"/>
                <a:gd name="T18" fmla="*/ 4409 w 6674"/>
                <a:gd name="T19" fmla="*/ 958 h 1057"/>
                <a:gd name="T20" fmla="*/ 4519 w 6674"/>
                <a:gd name="T21" fmla="*/ 0 h 1057"/>
                <a:gd name="T22" fmla="*/ 4605 w 6674"/>
                <a:gd name="T23" fmla="*/ 43 h 1057"/>
                <a:gd name="T24" fmla="*/ 5212 w 6674"/>
                <a:gd name="T25" fmla="*/ 96 h 1057"/>
                <a:gd name="T26" fmla="*/ 5326 w 6674"/>
                <a:gd name="T27" fmla="*/ 0 h 1057"/>
                <a:gd name="T28" fmla="*/ 5436 w 6674"/>
                <a:gd name="T29" fmla="*/ 958 h 1057"/>
                <a:gd name="T30" fmla="*/ 5322 w 6674"/>
                <a:gd name="T31" fmla="*/ 1054 h 1057"/>
                <a:gd name="T32" fmla="*/ 4633 w 6674"/>
                <a:gd name="T33" fmla="*/ 370 h 1057"/>
                <a:gd name="T34" fmla="*/ 4045 w 6674"/>
                <a:gd name="T35" fmla="*/ 848 h 1057"/>
                <a:gd name="T36" fmla="*/ 4138 w 6674"/>
                <a:gd name="T37" fmla="*/ 958 h 1057"/>
                <a:gd name="T38" fmla="*/ 3383 w 6674"/>
                <a:gd name="T39" fmla="*/ 1054 h 1057"/>
                <a:gd name="T40" fmla="*/ 3273 w 6674"/>
                <a:gd name="T41" fmla="*/ 96 h 1057"/>
                <a:gd name="T42" fmla="*/ 4045 w 6674"/>
                <a:gd name="T43" fmla="*/ 0 h 1057"/>
                <a:gd name="T44" fmla="*/ 4138 w 6674"/>
                <a:gd name="T45" fmla="*/ 110 h 1057"/>
                <a:gd name="T46" fmla="*/ 3497 w 6674"/>
                <a:gd name="T47" fmla="*/ 206 h 1057"/>
                <a:gd name="T48" fmla="*/ 3916 w 6674"/>
                <a:gd name="T49" fmla="*/ 415 h 1057"/>
                <a:gd name="T50" fmla="*/ 4009 w 6674"/>
                <a:gd name="T51" fmla="*/ 525 h 1057"/>
                <a:gd name="T52" fmla="*/ 3497 w 6674"/>
                <a:gd name="T53" fmla="*/ 620 h 1057"/>
                <a:gd name="T54" fmla="*/ 2939 w 6674"/>
                <a:gd name="T55" fmla="*/ 958 h 1057"/>
                <a:gd name="T56" fmla="*/ 2825 w 6674"/>
                <a:gd name="T57" fmla="*/ 1054 h 1057"/>
                <a:gd name="T58" fmla="*/ 2715 w 6674"/>
                <a:gd name="T59" fmla="*/ 96 h 1057"/>
                <a:gd name="T60" fmla="*/ 2829 w 6674"/>
                <a:gd name="T61" fmla="*/ 0 h 1057"/>
                <a:gd name="T62" fmla="*/ 2939 w 6674"/>
                <a:gd name="T63" fmla="*/ 958 h 1057"/>
                <a:gd name="T64" fmla="*/ 1621 w 6674"/>
                <a:gd name="T65" fmla="*/ 0 h 1057"/>
                <a:gd name="T66" fmla="*/ 1512 w 6674"/>
                <a:gd name="T67" fmla="*/ 958 h 1057"/>
                <a:gd name="T68" fmla="*/ 1924 w 6674"/>
                <a:gd name="T69" fmla="*/ 1054 h 1057"/>
                <a:gd name="T70" fmla="*/ 1924 w 6674"/>
                <a:gd name="T71" fmla="*/ 0 h 1057"/>
                <a:gd name="T72" fmla="*/ 1734 w 6674"/>
                <a:gd name="T73" fmla="*/ 851 h 1057"/>
                <a:gd name="T74" fmla="*/ 1915 w 6674"/>
                <a:gd name="T75" fmla="*/ 203 h 1057"/>
                <a:gd name="T76" fmla="*/ 1915 w 6674"/>
                <a:gd name="T77" fmla="*/ 851 h 1057"/>
                <a:gd name="T78" fmla="*/ 1025 w 6674"/>
                <a:gd name="T79" fmla="*/ 0 h 1057"/>
                <a:gd name="T80" fmla="*/ 42 w 6674"/>
                <a:gd name="T81" fmla="*/ 901 h 1057"/>
                <a:gd name="T82" fmla="*/ 105 w 6674"/>
                <a:gd name="T83" fmla="*/ 1054 h 1057"/>
                <a:gd name="T84" fmla="*/ 367 w 6674"/>
                <a:gd name="T85" fmla="*/ 863 h 1057"/>
                <a:gd name="T86" fmla="*/ 936 w 6674"/>
                <a:gd name="T87" fmla="*/ 960 h 1057"/>
                <a:gd name="T88" fmla="*/ 1051 w 6674"/>
                <a:gd name="T89" fmla="*/ 1056 h 1057"/>
                <a:gd name="T90" fmla="*/ 1160 w 6674"/>
                <a:gd name="T91" fmla="*/ 98 h 1057"/>
                <a:gd name="T92" fmla="*/ 551 w 6674"/>
                <a:gd name="T93" fmla="*/ 681 h 1057"/>
                <a:gd name="T94" fmla="*/ 941 w 6674"/>
                <a:gd name="T95" fmla="*/ 68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74" h="1057">
                  <a:moveTo>
                    <a:pt x="6673" y="96"/>
                  </a:moveTo>
                  <a:lnTo>
                    <a:pt x="6673" y="110"/>
                  </a:lnTo>
                  <a:cubicBezTo>
                    <a:pt x="6671" y="161"/>
                    <a:pt x="6654" y="206"/>
                    <a:pt x="6580" y="206"/>
                  </a:cubicBezTo>
                  <a:lnTo>
                    <a:pt x="6263" y="206"/>
                  </a:lnTo>
                  <a:lnTo>
                    <a:pt x="6263" y="958"/>
                  </a:lnTo>
                  <a:cubicBezTo>
                    <a:pt x="6263" y="1041"/>
                    <a:pt x="6210" y="1054"/>
                    <a:pt x="6153" y="1054"/>
                  </a:cubicBezTo>
                  <a:lnTo>
                    <a:pt x="6149" y="1054"/>
                  </a:lnTo>
                  <a:cubicBezTo>
                    <a:pt x="6092" y="1054"/>
                    <a:pt x="6039" y="1043"/>
                    <a:pt x="6039" y="958"/>
                  </a:cubicBezTo>
                  <a:lnTo>
                    <a:pt x="6039" y="206"/>
                  </a:lnTo>
                  <a:lnTo>
                    <a:pt x="5722" y="206"/>
                  </a:lnTo>
                  <a:cubicBezTo>
                    <a:pt x="5648" y="206"/>
                    <a:pt x="5631" y="161"/>
                    <a:pt x="5629" y="110"/>
                  </a:cubicBezTo>
                  <a:lnTo>
                    <a:pt x="5629" y="96"/>
                  </a:lnTo>
                  <a:cubicBezTo>
                    <a:pt x="5631" y="45"/>
                    <a:pt x="5648" y="0"/>
                    <a:pt x="5722" y="0"/>
                  </a:cubicBezTo>
                  <a:lnTo>
                    <a:pt x="6582" y="0"/>
                  </a:lnTo>
                  <a:cubicBezTo>
                    <a:pt x="6654" y="0"/>
                    <a:pt x="6671" y="45"/>
                    <a:pt x="6673" y="96"/>
                  </a:cubicBezTo>
                  <a:close/>
                  <a:moveTo>
                    <a:pt x="4633" y="370"/>
                  </a:moveTo>
                  <a:lnTo>
                    <a:pt x="4633" y="958"/>
                  </a:lnTo>
                  <a:cubicBezTo>
                    <a:pt x="4633" y="1041"/>
                    <a:pt x="4580" y="1054"/>
                    <a:pt x="4523" y="1054"/>
                  </a:cubicBezTo>
                  <a:lnTo>
                    <a:pt x="4519" y="1054"/>
                  </a:lnTo>
                  <a:cubicBezTo>
                    <a:pt x="4461" y="1054"/>
                    <a:pt x="4409" y="1043"/>
                    <a:pt x="4409" y="958"/>
                  </a:cubicBezTo>
                  <a:lnTo>
                    <a:pt x="4409" y="96"/>
                  </a:lnTo>
                  <a:cubicBezTo>
                    <a:pt x="4409" y="13"/>
                    <a:pt x="4461" y="0"/>
                    <a:pt x="4519" y="0"/>
                  </a:cubicBezTo>
                  <a:lnTo>
                    <a:pt x="4523" y="0"/>
                  </a:lnTo>
                  <a:cubicBezTo>
                    <a:pt x="4569" y="0"/>
                    <a:pt x="4605" y="43"/>
                    <a:pt x="4605" y="43"/>
                  </a:cubicBezTo>
                  <a:lnTo>
                    <a:pt x="5212" y="683"/>
                  </a:lnTo>
                  <a:lnTo>
                    <a:pt x="5212" y="96"/>
                  </a:lnTo>
                  <a:cubicBezTo>
                    <a:pt x="5212" y="13"/>
                    <a:pt x="5265" y="0"/>
                    <a:pt x="5322" y="0"/>
                  </a:cubicBezTo>
                  <a:lnTo>
                    <a:pt x="5326" y="0"/>
                  </a:lnTo>
                  <a:cubicBezTo>
                    <a:pt x="5383" y="0"/>
                    <a:pt x="5436" y="11"/>
                    <a:pt x="5436" y="96"/>
                  </a:cubicBezTo>
                  <a:lnTo>
                    <a:pt x="5436" y="958"/>
                  </a:lnTo>
                  <a:cubicBezTo>
                    <a:pt x="5436" y="1041"/>
                    <a:pt x="5383" y="1054"/>
                    <a:pt x="5326" y="1054"/>
                  </a:cubicBezTo>
                  <a:lnTo>
                    <a:pt x="5322" y="1054"/>
                  </a:lnTo>
                  <a:cubicBezTo>
                    <a:pt x="5276" y="1054"/>
                    <a:pt x="5240" y="1011"/>
                    <a:pt x="5240" y="1011"/>
                  </a:cubicBezTo>
                  <a:lnTo>
                    <a:pt x="4633" y="370"/>
                  </a:lnTo>
                  <a:close/>
                  <a:moveTo>
                    <a:pt x="3497" y="848"/>
                  </a:moveTo>
                  <a:lnTo>
                    <a:pt x="4045" y="848"/>
                  </a:lnTo>
                  <a:cubicBezTo>
                    <a:pt x="4119" y="848"/>
                    <a:pt x="4136" y="893"/>
                    <a:pt x="4138" y="944"/>
                  </a:cubicBezTo>
                  <a:lnTo>
                    <a:pt x="4138" y="958"/>
                  </a:lnTo>
                  <a:cubicBezTo>
                    <a:pt x="4136" y="1009"/>
                    <a:pt x="4119" y="1054"/>
                    <a:pt x="4045" y="1054"/>
                  </a:cubicBezTo>
                  <a:lnTo>
                    <a:pt x="3383" y="1054"/>
                  </a:lnTo>
                  <a:cubicBezTo>
                    <a:pt x="3326" y="1054"/>
                    <a:pt x="3273" y="1043"/>
                    <a:pt x="3273" y="958"/>
                  </a:cubicBezTo>
                  <a:lnTo>
                    <a:pt x="3273" y="96"/>
                  </a:lnTo>
                  <a:cubicBezTo>
                    <a:pt x="3273" y="13"/>
                    <a:pt x="3326" y="0"/>
                    <a:pt x="3383" y="0"/>
                  </a:cubicBezTo>
                  <a:lnTo>
                    <a:pt x="4045" y="0"/>
                  </a:lnTo>
                  <a:cubicBezTo>
                    <a:pt x="4119" y="0"/>
                    <a:pt x="4136" y="45"/>
                    <a:pt x="4138" y="96"/>
                  </a:cubicBezTo>
                  <a:lnTo>
                    <a:pt x="4138" y="110"/>
                  </a:lnTo>
                  <a:cubicBezTo>
                    <a:pt x="4136" y="161"/>
                    <a:pt x="4119" y="206"/>
                    <a:pt x="4045" y="206"/>
                  </a:cubicBezTo>
                  <a:lnTo>
                    <a:pt x="3497" y="206"/>
                  </a:lnTo>
                  <a:lnTo>
                    <a:pt x="3497" y="415"/>
                  </a:lnTo>
                  <a:lnTo>
                    <a:pt x="3916" y="415"/>
                  </a:lnTo>
                  <a:cubicBezTo>
                    <a:pt x="3990" y="415"/>
                    <a:pt x="4007" y="459"/>
                    <a:pt x="4009" y="510"/>
                  </a:cubicBezTo>
                  <a:lnTo>
                    <a:pt x="4009" y="525"/>
                  </a:lnTo>
                  <a:cubicBezTo>
                    <a:pt x="4007" y="576"/>
                    <a:pt x="3990" y="620"/>
                    <a:pt x="3916" y="620"/>
                  </a:cubicBezTo>
                  <a:lnTo>
                    <a:pt x="3497" y="620"/>
                  </a:lnTo>
                  <a:lnTo>
                    <a:pt x="3497" y="848"/>
                  </a:lnTo>
                  <a:close/>
                  <a:moveTo>
                    <a:pt x="2939" y="958"/>
                  </a:moveTo>
                  <a:cubicBezTo>
                    <a:pt x="2939" y="1041"/>
                    <a:pt x="2886" y="1054"/>
                    <a:pt x="2829" y="1054"/>
                  </a:cubicBezTo>
                  <a:lnTo>
                    <a:pt x="2825" y="1054"/>
                  </a:lnTo>
                  <a:cubicBezTo>
                    <a:pt x="2768" y="1054"/>
                    <a:pt x="2715" y="1043"/>
                    <a:pt x="2715" y="958"/>
                  </a:cubicBezTo>
                  <a:lnTo>
                    <a:pt x="2715" y="96"/>
                  </a:lnTo>
                  <a:cubicBezTo>
                    <a:pt x="2715" y="13"/>
                    <a:pt x="2768" y="0"/>
                    <a:pt x="2825" y="0"/>
                  </a:cubicBezTo>
                  <a:lnTo>
                    <a:pt x="2829" y="0"/>
                  </a:lnTo>
                  <a:cubicBezTo>
                    <a:pt x="2886" y="0"/>
                    <a:pt x="2939" y="11"/>
                    <a:pt x="2939" y="96"/>
                  </a:cubicBezTo>
                  <a:lnTo>
                    <a:pt x="2939" y="958"/>
                  </a:lnTo>
                  <a:close/>
                  <a:moveTo>
                    <a:pt x="1924" y="0"/>
                  </a:moveTo>
                  <a:lnTo>
                    <a:pt x="1621" y="0"/>
                  </a:lnTo>
                  <a:cubicBezTo>
                    <a:pt x="1564" y="0"/>
                    <a:pt x="1512" y="11"/>
                    <a:pt x="1512" y="96"/>
                  </a:cubicBezTo>
                  <a:lnTo>
                    <a:pt x="1512" y="958"/>
                  </a:lnTo>
                  <a:cubicBezTo>
                    <a:pt x="1512" y="1041"/>
                    <a:pt x="1564" y="1054"/>
                    <a:pt x="1621" y="1054"/>
                  </a:cubicBezTo>
                  <a:lnTo>
                    <a:pt x="1924" y="1054"/>
                  </a:lnTo>
                  <a:cubicBezTo>
                    <a:pt x="2218" y="1054"/>
                    <a:pt x="2446" y="812"/>
                    <a:pt x="2446" y="527"/>
                  </a:cubicBezTo>
                  <a:cubicBezTo>
                    <a:pt x="2446" y="241"/>
                    <a:pt x="2218" y="0"/>
                    <a:pt x="1924" y="0"/>
                  </a:cubicBezTo>
                  <a:close/>
                  <a:moveTo>
                    <a:pt x="1915" y="851"/>
                  </a:moveTo>
                  <a:lnTo>
                    <a:pt x="1734" y="851"/>
                  </a:lnTo>
                  <a:lnTo>
                    <a:pt x="1734" y="203"/>
                  </a:lnTo>
                  <a:lnTo>
                    <a:pt x="1915" y="203"/>
                  </a:lnTo>
                  <a:cubicBezTo>
                    <a:pt x="2095" y="203"/>
                    <a:pt x="2226" y="358"/>
                    <a:pt x="2226" y="527"/>
                  </a:cubicBezTo>
                  <a:cubicBezTo>
                    <a:pt x="2226" y="694"/>
                    <a:pt x="2095" y="851"/>
                    <a:pt x="1915" y="851"/>
                  </a:cubicBezTo>
                  <a:close/>
                  <a:moveTo>
                    <a:pt x="1053" y="0"/>
                  </a:moveTo>
                  <a:lnTo>
                    <a:pt x="1025" y="0"/>
                  </a:lnTo>
                  <a:cubicBezTo>
                    <a:pt x="972" y="3"/>
                    <a:pt x="936" y="13"/>
                    <a:pt x="862" y="81"/>
                  </a:cubicBezTo>
                  <a:lnTo>
                    <a:pt x="42" y="901"/>
                  </a:lnTo>
                  <a:cubicBezTo>
                    <a:pt x="0" y="944"/>
                    <a:pt x="2" y="973"/>
                    <a:pt x="10" y="996"/>
                  </a:cubicBezTo>
                  <a:cubicBezTo>
                    <a:pt x="12" y="1001"/>
                    <a:pt x="27" y="1047"/>
                    <a:pt x="105" y="1054"/>
                  </a:cubicBezTo>
                  <a:cubicBezTo>
                    <a:pt x="148" y="1056"/>
                    <a:pt x="186" y="1045"/>
                    <a:pt x="232" y="999"/>
                  </a:cubicBezTo>
                  <a:lnTo>
                    <a:pt x="367" y="863"/>
                  </a:lnTo>
                  <a:lnTo>
                    <a:pt x="936" y="863"/>
                  </a:lnTo>
                  <a:lnTo>
                    <a:pt x="936" y="960"/>
                  </a:lnTo>
                  <a:cubicBezTo>
                    <a:pt x="936" y="1043"/>
                    <a:pt x="989" y="1056"/>
                    <a:pt x="1046" y="1056"/>
                  </a:cubicBezTo>
                  <a:lnTo>
                    <a:pt x="1051" y="1056"/>
                  </a:lnTo>
                  <a:cubicBezTo>
                    <a:pt x="1108" y="1056"/>
                    <a:pt x="1160" y="1045"/>
                    <a:pt x="1160" y="960"/>
                  </a:cubicBezTo>
                  <a:lnTo>
                    <a:pt x="1160" y="98"/>
                  </a:lnTo>
                  <a:cubicBezTo>
                    <a:pt x="1165" y="13"/>
                    <a:pt x="1110" y="0"/>
                    <a:pt x="1053" y="0"/>
                  </a:cubicBezTo>
                  <a:close/>
                  <a:moveTo>
                    <a:pt x="551" y="681"/>
                  </a:moveTo>
                  <a:lnTo>
                    <a:pt x="941" y="292"/>
                  </a:lnTo>
                  <a:lnTo>
                    <a:pt x="941" y="681"/>
                  </a:lnTo>
                  <a:lnTo>
                    <a:pt x="551" y="681"/>
                  </a:lnTo>
                  <a:close/>
                </a:path>
              </a:pathLst>
            </a:custGeom>
            <a:solidFill>
              <a:srgbClr val="0046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3"/>
            <p:cNvSpPr>
              <a:spLocks noChangeArrowheads="1"/>
            </p:cNvSpPr>
            <p:nvPr/>
          </p:nvSpPr>
          <p:spPr bwMode="auto">
            <a:xfrm>
              <a:off x="7127" y="348"/>
              <a:ext cx="695" cy="695"/>
            </a:xfrm>
            <a:custGeom>
              <a:avLst/>
              <a:gdLst>
                <a:gd name="T0" fmla="*/ 196 w 3069"/>
                <a:gd name="T1" fmla="*/ 3016 h 3069"/>
                <a:gd name="T2" fmla="*/ 63 w 3069"/>
                <a:gd name="T3" fmla="*/ 3016 h 3069"/>
                <a:gd name="T4" fmla="*/ 52 w 3069"/>
                <a:gd name="T5" fmla="*/ 3005 h 3069"/>
                <a:gd name="T6" fmla="*/ 52 w 3069"/>
                <a:gd name="T7" fmla="*/ 2872 h 3069"/>
                <a:gd name="T8" fmla="*/ 757 w 3069"/>
                <a:gd name="T9" fmla="*/ 2168 h 3069"/>
                <a:gd name="T10" fmla="*/ 890 w 3069"/>
                <a:gd name="T11" fmla="*/ 2168 h 3069"/>
                <a:gd name="T12" fmla="*/ 900 w 3069"/>
                <a:gd name="T13" fmla="*/ 2178 h 3069"/>
                <a:gd name="T14" fmla="*/ 900 w 3069"/>
                <a:gd name="T15" fmla="*/ 2311 h 3069"/>
                <a:gd name="T16" fmla="*/ 196 w 3069"/>
                <a:gd name="T17" fmla="*/ 3016 h 3069"/>
                <a:gd name="T18" fmla="*/ 2311 w 3069"/>
                <a:gd name="T19" fmla="*/ 901 h 3069"/>
                <a:gd name="T20" fmla="*/ 2178 w 3069"/>
                <a:gd name="T21" fmla="*/ 901 h 3069"/>
                <a:gd name="T22" fmla="*/ 2167 w 3069"/>
                <a:gd name="T23" fmla="*/ 890 h 3069"/>
                <a:gd name="T24" fmla="*/ 2167 w 3069"/>
                <a:gd name="T25" fmla="*/ 757 h 3069"/>
                <a:gd name="T26" fmla="*/ 2871 w 3069"/>
                <a:gd name="T27" fmla="*/ 53 h 3069"/>
                <a:gd name="T28" fmla="*/ 3005 w 3069"/>
                <a:gd name="T29" fmla="*/ 53 h 3069"/>
                <a:gd name="T30" fmla="*/ 3015 w 3069"/>
                <a:gd name="T31" fmla="*/ 64 h 3069"/>
                <a:gd name="T32" fmla="*/ 3015 w 3069"/>
                <a:gd name="T33" fmla="*/ 197 h 3069"/>
                <a:gd name="T34" fmla="*/ 2311 w 3069"/>
                <a:gd name="T35" fmla="*/ 901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9" h="3069">
                  <a:moveTo>
                    <a:pt x="196" y="3016"/>
                  </a:moveTo>
                  <a:cubicBezTo>
                    <a:pt x="143" y="3068"/>
                    <a:pt x="101" y="3049"/>
                    <a:pt x="63" y="3016"/>
                  </a:cubicBezTo>
                  <a:lnTo>
                    <a:pt x="52" y="3005"/>
                  </a:lnTo>
                  <a:cubicBezTo>
                    <a:pt x="19" y="2967"/>
                    <a:pt x="0" y="2925"/>
                    <a:pt x="52" y="2872"/>
                  </a:cubicBezTo>
                  <a:lnTo>
                    <a:pt x="757" y="2168"/>
                  </a:lnTo>
                  <a:cubicBezTo>
                    <a:pt x="810" y="2115"/>
                    <a:pt x="852" y="2134"/>
                    <a:pt x="890" y="2168"/>
                  </a:cubicBezTo>
                  <a:lnTo>
                    <a:pt x="900" y="2178"/>
                  </a:lnTo>
                  <a:cubicBezTo>
                    <a:pt x="934" y="2216"/>
                    <a:pt x="953" y="2258"/>
                    <a:pt x="900" y="2311"/>
                  </a:cubicBezTo>
                  <a:lnTo>
                    <a:pt x="196" y="3016"/>
                  </a:lnTo>
                  <a:close/>
                  <a:moveTo>
                    <a:pt x="2311" y="901"/>
                  </a:moveTo>
                  <a:cubicBezTo>
                    <a:pt x="2258" y="954"/>
                    <a:pt x="2216" y="935"/>
                    <a:pt x="2178" y="901"/>
                  </a:cubicBezTo>
                  <a:lnTo>
                    <a:pt x="2167" y="890"/>
                  </a:lnTo>
                  <a:cubicBezTo>
                    <a:pt x="2133" y="852"/>
                    <a:pt x="2114" y="810"/>
                    <a:pt x="2167" y="757"/>
                  </a:cubicBezTo>
                  <a:lnTo>
                    <a:pt x="2871" y="53"/>
                  </a:lnTo>
                  <a:cubicBezTo>
                    <a:pt x="2924" y="0"/>
                    <a:pt x="2966" y="19"/>
                    <a:pt x="3005" y="53"/>
                  </a:cubicBezTo>
                  <a:lnTo>
                    <a:pt x="3015" y="64"/>
                  </a:lnTo>
                  <a:cubicBezTo>
                    <a:pt x="3049" y="102"/>
                    <a:pt x="3068" y="144"/>
                    <a:pt x="3015" y="197"/>
                  </a:cubicBezTo>
                  <a:lnTo>
                    <a:pt x="2311" y="901"/>
                  </a:lnTo>
                  <a:close/>
                </a:path>
              </a:pathLst>
            </a:custGeom>
            <a:solidFill>
              <a:srgbClr val="BFD3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147329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Adient-MASTER_title theme logo-white">
    <p:spTree>
      <p:nvGrpSpPr>
        <p:cNvPr id="1" name=""/>
        <p:cNvGrpSpPr/>
        <p:nvPr/>
      </p:nvGrpSpPr>
      <p:grpSpPr>
        <a:xfrm>
          <a:off x="0" y="0"/>
          <a:ext cx="0" cy="0"/>
          <a:chOff x="0" y="0"/>
          <a:chExt cx="0" cy="0"/>
        </a:xfrm>
      </p:grpSpPr>
      <p:sp>
        <p:nvSpPr>
          <p:cNvPr id="6" name="Text Placeholder 14"/>
          <p:cNvSpPr>
            <a:spLocks noGrp="1"/>
          </p:cNvSpPr>
          <p:nvPr>
            <p:ph type="body" sz="quarter" idx="12"/>
          </p:nvPr>
        </p:nvSpPr>
        <p:spPr>
          <a:xfrm>
            <a:off x="270000" y="3657601"/>
            <a:ext cx="4065411" cy="1658937"/>
          </a:xfrm>
          <a:prstGeom prst="rect">
            <a:avLst/>
          </a:prstGeom>
        </p:spPr>
        <p:txBody>
          <a:bodyPr lIns="0" tIns="0" rIns="0" bIns="0"/>
          <a:lstStyle>
            <a:lvl1pPr>
              <a:defRPr sz="3000">
                <a:solidFill>
                  <a:schemeClr val="tx2"/>
                </a:solidFill>
                <a:latin typeface="+mj-lt"/>
              </a:defRPr>
            </a:lvl1pPr>
          </a:lstStyle>
          <a:p>
            <a:pPr lvl="0"/>
            <a:r>
              <a:rPr lang="en-US"/>
              <a:t>Click to edit Master text styles</a:t>
            </a:r>
          </a:p>
        </p:txBody>
      </p:sp>
      <p:sp>
        <p:nvSpPr>
          <p:cNvPr id="7" name="Text Placeholder 17"/>
          <p:cNvSpPr>
            <a:spLocks noGrp="1"/>
          </p:cNvSpPr>
          <p:nvPr>
            <p:ph type="body" sz="quarter" idx="13"/>
          </p:nvPr>
        </p:nvSpPr>
        <p:spPr>
          <a:xfrm>
            <a:off x="270000" y="5870448"/>
            <a:ext cx="4065411" cy="359626"/>
          </a:xfrm>
          <a:prstGeom prst="rect">
            <a:avLst/>
          </a:prstGeom>
        </p:spPr>
        <p:txBody>
          <a:bodyPr lIns="0" tIns="0" rIns="0" bIns="0"/>
          <a:lstStyle>
            <a:lvl1pPr>
              <a:defRPr>
                <a:solidFill>
                  <a:schemeClr val="tx2"/>
                </a:solidFill>
              </a:defRPr>
            </a:lvl1pPr>
          </a:lstStyle>
          <a:p>
            <a:pPr lvl="0"/>
            <a:r>
              <a:rPr lang="en-US"/>
              <a:t>Click to edit Master text styles</a:t>
            </a:r>
          </a:p>
        </p:txBody>
      </p:sp>
      <p:sp>
        <p:nvSpPr>
          <p:cNvPr id="5"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50">
                <a:solidFill>
                  <a:srgbClr val="00465B"/>
                </a:solidFill>
              </a:defRPr>
            </a:lvl1pPr>
          </a:lstStyle>
          <a:p>
            <a:r>
              <a:rPr lang="en-US" dirty="0"/>
              <a:t>  </a:t>
            </a:r>
            <a:r>
              <a:rPr lang="en-US" sz="800" dirty="0"/>
              <a:t>Adient Sourcing Supplier Guide</a:t>
            </a:r>
          </a:p>
        </p:txBody>
      </p:sp>
    </p:spTree>
    <p:extLst>
      <p:ext uri="{BB962C8B-B14F-4D97-AF65-F5344CB8AC3E}">
        <p14:creationId xmlns:p14="http://schemas.microsoft.com/office/powerpoint/2010/main" val="136712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Adient-MASTER_agenda theme photo-01">
    <p:spTree>
      <p:nvGrpSpPr>
        <p:cNvPr id="1" name=""/>
        <p:cNvGrpSpPr/>
        <p:nvPr/>
      </p:nvGrpSpPr>
      <p:grpSpPr>
        <a:xfrm>
          <a:off x="0" y="0"/>
          <a:ext cx="0" cy="0"/>
          <a:chOff x="0" y="0"/>
          <a:chExt cx="0" cy="0"/>
        </a:xfrm>
      </p:grpSpPr>
      <p:sp>
        <p:nvSpPr>
          <p:cNvPr id="8" name="Rectangle 16"/>
          <p:cNvSpPr/>
          <p:nvPr userDrawn="1"/>
        </p:nvSpPr>
        <p:spPr>
          <a:xfrm>
            <a:off x="5314950" y="0"/>
            <a:ext cx="38266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15"/>
          <p:cNvSpPr/>
          <p:nvPr userDrawn="1"/>
        </p:nvSpPr>
        <p:spPr bwMode="hidden">
          <a:xfrm>
            <a:off x="5314950" y="0"/>
            <a:ext cx="3826669" cy="6858000"/>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Content Placeholder 2"/>
          <p:cNvSpPr>
            <a:spLocks noGrp="1"/>
          </p:cNvSpPr>
          <p:nvPr>
            <p:ph sz="half" idx="1"/>
          </p:nvPr>
        </p:nvSpPr>
        <p:spPr bwMode="black">
          <a:xfrm>
            <a:off x="270000" y="1498217"/>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half" idx="11"/>
          </p:nvPr>
        </p:nvSpPr>
        <p:spPr bwMode="black">
          <a:xfrm>
            <a:off x="270000" y="278715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sz="half" idx="12"/>
          </p:nvPr>
        </p:nvSpPr>
        <p:spPr bwMode="black">
          <a:xfrm>
            <a:off x="270000" y="408296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3" name="Text Placeholder 9"/>
          <p:cNvSpPr>
            <a:spLocks noGrp="1"/>
          </p:cNvSpPr>
          <p:nvPr>
            <p:ph type="body" sz="quarter" idx="28"/>
          </p:nvPr>
        </p:nvSpPr>
        <p:spPr>
          <a:xfrm>
            <a:off x="270000" y="0"/>
            <a:ext cx="4065411" cy="914400"/>
          </a:xfrm>
          <a:prstGeom prst="rect">
            <a:avLst/>
          </a:prstGeom>
        </p:spPr>
        <p:txBody>
          <a:bodyPr lIns="0" tIns="0" rIns="0" bIns="0" anchor="ctr" anchorCtr="0"/>
          <a:lstStyle>
            <a:lvl1pPr>
              <a:spcAft>
                <a:spcPts val="0"/>
              </a:spcAft>
              <a:defRPr sz="1800">
                <a:solidFill>
                  <a:schemeClr val="bg1"/>
                </a:solidFill>
              </a:defRPr>
            </a:lvl1pPr>
          </a:lstStyle>
          <a:p>
            <a:pPr lvl="0"/>
            <a:r>
              <a:rPr lang="en-US"/>
              <a:t>Click to edit Master text styles</a:t>
            </a:r>
          </a:p>
        </p:txBody>
      </p:sp>
      <p:pic>
        <p:nvPicPr>
          <p:cNvPr id="10"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0083" y="202327"/>
            <a:ext cx="1280160" cy="5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95273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Adient-MASTER_agenda theme photo-01">
    <p:spTree>
      <p:nvGrpSpPr>
        <p:cNvPr id="1" name=""/>
        <p:cNvGrpSpPr/>
        <p:nvPr/>
      </p:nvGrpSpPr>
      <p:grpSpPr>
        <a:xfrm>
          <a:off x="0" y="0"/>
          <a:ext cx="0" cy="0"/>
          <a:chOff x="0" y="0"/>
          <a:chExt cx="0" cy="0"/>
        </a:xfrm>
      </p:grpSpPr>
      <p:sp>
        <p:nvSpPr>
          <p:cNvPr id="8" name="Rectangle 16"/>
          <p:cNvSpPr/>
          <p:nvPr userDrawn="1"/>
        </p:nvSpPr>
        <p:spPr>
          <a:xfrm>
            <a:off x="5314950" y="0"/>
            <a:ext cx="38266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15"/>
          <p:cNvSpPr/>
          <p:nvPr userDrawn="1"/>
        </p:nvSpPr>
        <p:spPr bwMode="hidden">
          <a:xfrm>
            <a:off x="5314950" y="0"/>
            <a:ext cx="3826669" cy="6858000"/>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Content Placeholder 2"/>
          <p:cNvSpPr>
            <a:spLocks noGrp="1"/>
          </p:cNvSpPr>
          <p:nvPr>
            <p:ph sz="half" idx="1"/>
          </p:nvPr>
        </p:nvSpPr>
        <p:spPr>
          <a:xfrm>
            <a:off x="270000" y="1498217"/>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7" name="Content Placeholder 2"/>
          <p:cNvSpPr>
            <a:spLocks noGrp="1"/>
          </p:cNvSpPr>
          <p:nvPr>
            <p:ph sz="half" idx="11"/>
          </p:nvPr>
        </p:nvSpPr>
        <p:spPr>
          <a:xfrm>
            <a:off x="270000" y="278715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8" name="Content Placeholder 2"/>
          <p:cNvSpPr>
            <a:spLocks noGrp="1"/>
          </p:cNvSpPr>
          <p:nvPr>
            <p:ph sz="half" idx="12"/>
          </p:nvPr>
        </p:nvSpPr>
        <p:spPr>
          <a:xfrm>
            <a:off x="270000" y="408296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1" name="Text Placeholder 9"/>
          <p:cNvSpPr>
            <a:spLocks noGrp="1"/>
          </p:cNvSpPr>
          <p:nvPr>
            <p:ph type="body" sz="quarter" idx="28"/>
          </p:nvPr>
        </p:nvSpPr>
        <p:spPr>
          <a:xfrm>
            <a:off x="270000" y="0"/>
            <a:ext cx="4065411" cy="914400"/>
          </a:xfrm>
          <a:prstGeom prst="rect">
            <a:avLst/>
          </a:prstGeom>
        </p:spPr>
        <p:txBody>
          <a:bodyPr lIns="0" tIns="0" rIns="0" bIns="0" anchor="ctr" anchorCtr="0"/>
          <a:lstStyle>
            <a:lvl1pPr>
              <a:spcAft>
                <a:spcPts val="0"/>
              </a:spcAft>
              <a:defRPr sz="1800">
                <a:solidFill>
                  <a:schemeClr val="bg1"/>
                </a:solidFill>
              </a:defRPr>
            </a:lvl1pPr>
          </a:lstStyle>
          <a:p>
            <a:pPr lvl="0"/>
            <a:r>
              <a:rPr lang="en-US"/>
              <a:t>Click to edit Master text styles</a:t>
            </a:r>
          </a:p>
        </p:txBody>
      </p:sp>
      <p:pic>
        <p:nvPicPr>
          <p:cNvPr id="10"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0083" y="202327"/>
            <a:ext cx="1280160" cy="5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50">
                <a:solidFill>
                  <a:schemeClr val="bg1"/>
                </a:solidFill>
              </a:defRPr>
            </a:lvl1pPr>
          </a:lstStyle>
          <a:p>
            <a:r>
              <a:rPr lang="en-US" dirty="0"/>
              <a:t>  </a:t>
            </a:r>
            <a:r>
              <a:rPr lang="en-US" sz="700" dirty="0"/>
              <a:t>Adient Sourcing Supplier Guide</a:t>
            </a:r>
          </a:p>
        </p:txBody>
      </p:sp>
    </p:spTree>
    <p:extLst>
      <p:ext uri="{BB962C8B-B14F-4D97-AF65-F5344CB8AC3E}">
        <p14:creationId xmlns:p14="http://schemas.microsoft.com/office/powerpoint/2010/main" val="327097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Adient-MASTER_agenda theme photo-03">
    <p:spTree>
      <p:nvGrpSpPr>
        <p:cNvPr id="1" name=""/>
        <p:cNvGrpSpPr/>
        <p:nvPr/>
      </p:nvGrpSpPr>
      <p:grpSpPr>
        <a:xfrm>
          <a:off x="0" y="0"/>
          <a:ext cx="0" cy="0"/>
          <a:chOff x="0" y="0"/>
          <a:chExt cx="0" cy="0"/>
        </a:xfrm>
      </p:grpSpPr>
      <p:sp>
        <p:nvSpPr>
          <p:cNvPr id="8" name="Rectangle 16"/>
          <p:cNvSpPr/>
          <p:nvPr userDrawn="1"/>
        </p:nvSpPr>
        <p:spPr>
          <a:xfrm>
            <a:off x="5314950" y="0"/>
            <a:ext cx="38266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15"/>
          <p:cNvSpPr/>
          <p:nvPr userDrawn="1"/>
        </p:nvSpPr>
        <p:spPr bwMode="hidden">
          <a:xfrm>
            <a:off x="5314950" y="0"/>
            <a:ext cx="3826669" cy="6858000"/>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3" name="Content Placeholder 2"/>
          <p:cNvSpPr>
            <a:spLocks noGrp="1"/>
          </p:cNvSpPr>
          <p:nvPr>
            <p:ph sz="half" idx="1"/>
          </p:nvPr>
        </p:nvSpPr>
        <p:spPr>
          <a:xfrm>
            <a:off x="270000" y="1498217"/>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24" name="Content Placeholder 2"/>
          <p:cNvSpPr>
            <a:spLocks noGrp="1"/>
          </p:cNvSpPr>
          <p:nvPr>
            <p:ph sz="half" idx="11"/>
          </p:nvPr>
        </p:nvSpPr>
        <p:spPr>
          <a:xfrm>
            <a:off x="270000" y="278715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25" name="Content Placeholder 2"/>
          <p:cNvSpPr>
            <a:spLocks noGrp="1"/>
          </p:cNvSpPr>
          <p:nvPr>
            <p:ph sz="half" idx="12"/>
          </p:nvPr>
        </p:nvSpPr>
        <p:spPr>
          <a:xfrm>
            <a:off x="270000" y="408296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1" name="Text Placeholder 9"/>
          <p:cNvSpPr>
            <a:spLocks noGrp="1"/>
          </p:cNvSpPr>
          <p:nvPr>
            <p:ph type="body" sz="quarter" idx="28"/>
          </p:nvPr>
        </p:nvSpPr>
        <p:spPr>
          <a:xfrm>
            <a:off x="270000" y="0"/>
            <a:ext cx="4065411" cy="914400"/>
          </a:xfrm>
          <a:prstGeom prst="rect">
            <a:avLst/>
          </a:prstGeom>
        </p:spPr>
        <p:txBody>
          <a:bodyPr lIns="0" tIns="0" rIns="0" bIns="0" anchor="ctr" anchorCtr="0"/>
          <a:lstStyle>
            <a:lvl1pPr>
              <a:spcAft>
                <a:spcPts val="0"/>
              </a:spcAft>
              <a:defRPr sz="1800">
                <a:solidFill>
                  <a:schemeClr val="bg1"/>
                </a:solidFill>
              </a:defRPr>
            </a:lvl1pPr>
          </a:lstStyle>
          <a:p>
            <a:pPr lvl="0"/>
            <a:r>
              <a:rPr lang="en-US"/>
              <a:t>Click to edit Master text styles</a:t>
            </a:r>
          </a:p>
        </p:txBody>
      </p:sp>
      <p:pic>
        <p:nvPicPr>
          <p:cNvPr id="12"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0083" y="202327"/>
            <a:ext cx="1280160" cy="5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2053945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Adient-MASTER_agenda theme photo-04">
    <p:spTree>
      <p:nvGrpSpPr>
        <p:cNvPr id="1" name=""/>
        <p:cNvGrpSpPr/>
        <p:nvPr/>
      </p:nvGrpSpPr>
      <p:grpSpPr>
        <a:xfrm>
          <a:off x="0" y="0"/>
          <a:ext cx="0" cy="0"/>
          <a:chOff x="0" y="0"/>
          <a:chExt cx="0" cy="0"/>
        </a:xfrm>
      </p:grpSpPr>
      <p:sp>
        <p:nvSpPr>
          <p:cNvPr id="8" name="Rectangle 16"/>
          <p:cNvSpPr/>
          <p:nvPr userDrawn="1"/>
        </p:nvSpPr>
        <p:spPr>
          <a:xfrm>
            <a:off x="5314950" y="0"/>
            <a:ext cx="38266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15"/>
          <p:cNvSpPr/>
          <p:nvPr userDrawn="1"/>
        </p:nvSpPr>
        <p:spPr bwMode="hidden">
          <a:xfrm>
            <a:off x="5314950" y="0"/>
            <a:ext cx="3826669" cy="6858000"/>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Content Placeholder 2"/>
          <p:cNvSpPr>
            <a:spLocks noGrp="1"/>
          </p:cNvSpPr>
          <p:nvPr>
            <p:ph sz="half" idx="1"/>
          </p:nvPr>
        </p:nvSpPr>
        <p:spPr>
          <a:xfrm>
            <a:off x="270000" y="1498217"/>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sz="half" idx="11"/>
          </p:nvPr>
        </p:nvSpPr>
        <p:spPr>
          <a:xfrm>
            <a:off x="270000" y="278715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6" name="Content Placeholder 2"/>
          <p:cNvSpPr>
            <a:spLocks noGrp="1"/>
          </p:cNvSpPr>
          <p:nvPr>
            <p:ph sz="half" idx="12"/>
          </p:nvPr>
        </p:nvSpPr>
        <p:spPr>
          <a:xfrm>
            <a:off x="270000" y="4082961"/>
            <a:ext cx="4065411" cy="1087757"/>
          </a:xfrm>
          <a:prstGeom prst="rect">
            <a:avLst/>
          </a:prstGeom>
        </p:spPr>
        <p:txBody>
          <a:bodyPr lIns="0" tIns="0" rIns="0" bIns="0"/>
          <a:lstStyle>
            <a:lvl1pPr>
              <a:spcAft>
                <a:spcPts val="0"/>
              </a:spcAft>
              <a:buFontTx/>
              <a:buNone/>
              <a:defRPr>
                <a:solidFill>
                  <a:schemeClr val="bg1"/>
                </a:solidFill>
              </a:defRPr>
            </a:lvl1pPr>
            <a:lvl2pPr>
              <a:spcBef>
                <a:spcPts val="75"/>
              </a:spcBef>
              <a:spcAft>
                <a:spcPts val="0"/>
              </a:spcAft>
              <a:buFontTx/>
              <a:buNone/>
              <a:defRPr sz="2025" b="1">
                <a:solidFill>
                  <a:schemeClr val="bg2"/>
                </a:solidFill>
              </a:defRPr>
            </a:lvl2pPr>
            <a:lvl3pPr marL="0" indent="0">
              <a:spcBef>
                <a:spcPts val="105"/>
              </a:spcBef>
              <a:spcAft>
                <a:spcPts val="0"/>
              </a:spcAft>
              <a:buFontTx/>
              <a:buNone/>
              <a:defRPr b="1">
                <a:solidFill>
                  <a:schemeClr val="bg2"/>
                </a:solidFill>
              </a:defRPr>
            </a:lvl3pPr>
            <a:lvl4pPr marL="172641" indent="0">
              <a:buFontTx/>
              <a:buNone/>
              <a:defRPr/>
            </a:lvl4pPr>
            <a:lvl5pPr marL="342900" indent="0">
              <a:buFontTx/>
              <a:buNone/>
              <a:defRPr/>
            </a:lvl5pPr>
          </a:lstStyle>
          <a:p>
            <a:pPr lvl="0"/>
            <a:r>
              <a:rPr lang="en-US"/>
              <a:t>Click to edit Master text styles</a:t>
            </a:r>
          </a:p>
          <a:p>
            <a:pPr lvl="1"/>
            <a:r>
              <a:rPr lang="en-US"/>
              <a:t>Second level</a:t>
            </a:r>
          </a:p>
          <a:p>
            <a:pPr lvl="2"/>
            <a:r>
              <a:rPr lang="en-US"/>
              <a:t>Third level</a:t>
            </a:r>
          </a:p>
        </p:txBody>
      </p:sp>
      <p:sp>
        <p:nvSpPr>
          <p:cNvPr id="15" name="Text Placeholder 9"/>
          <p:cNvSpPr>
            <a:spLocks noGrp="1"/>
          </p:cNvSpPr>
          <p:nvPr>
            <p:ph type="body" sz="quarter" idx="28"/>
          </p:nvPr>
        </p:nvSpPr>
        <p:spPr>
          <a:xfrm>
            <a:off x="270000" y="0"/>
            <a:ext cx="4065411" cy="914400"/>
          </a:xfrm>
          <a:prstGeom prst="rect">
            <a:avLst/>
          </a:prstGeom>
        </p:spPr>
        <p:txBody>
          <a:bodyPr lIns="0" tIns="0" rIns="0" bIns="0" anchor="ctr" anchorCtr="0"/>
          <a:lstStyle>
            <a:lvl1pPr>
              <a:spcAft>
                <a:spcPts val="0"/>
              </a:spcAft>
              <a:defRPr sz="1800">
                <a:solidFill>
                  <a:schemeClr val="bg1"/>
                </a:solidFill>
              </a:defRPr>
            </a:lvl1pPr>
          </a:lstStyle>
          <a:p>
            <a:pPr lvl="0"/>
            <a:r>
              <a:rPr lang="en-US"/>
              <a:t>Click to edit Master text styles</a:t>
            </a:r>
          </a:p>
        </p:txBody>
      </p:sp>
      <p:pic>
        <p:nvPicPr>
          <p:cNvPr id="10"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0083" y="202327"/>
            <a:ext cx="1280160" cy="5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3197095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Adient-MASTER_section theme teal-photo-01">
    <p:spTree>
      <p:nvGrpSpPr>
        <p:cNvPr id="1" name=""/>
        <p:cNvGrpSpPr/>
        <p:nvPr/>
      </p:nvGrpSpPr>
      <p:grpSpPr>
        <a:xfrm>
          <a:off x="0" y="0"/>
          <a:ext cx="0" cy="0"/>
          <a:chOff x="0" y="0"/>
          <a:chExt cx="0" cy="0"/>
        </a:xfrm>
      </p:grpSpPr>
      <p:pic>
        <p:nvPicPr>
          <p:cNvPr id="4" name="Picture 2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83676" y="422787"/>
            <a:ext cx="5530382" cy="64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4"/>
          <p:cNvSpPr>
            <a:spLocks noGrp="1"/>
          </p:cNvSpPr>
          <p:nvPr>
            <p:ph type="body" sz="quarter" idx="11"/>
          </p:nvPr>
        </p:nvSpPr>
        <p:spPr>
          <a:xfrm>
            <a:off x="1231067" y="1992133"/>
            <a:ext cx="3343077" cy="653555"/>
          </a:xfrm>
          <a:prstGeom prst="rect">
            <a:avLst/>
          </a:prstGeom>
        </p:spPr>
        <p:txBody>
          <a:bodyPr lIns="0" tIns="0" rIns="0" bIns="0"/>
          <a:lstStyle>
            <a:lvl1pPr algn="r">
              <a:defRPr>
                <a:solidFill>
                  <a:schemeClr val="bg2"/>
                </a:solidFill>
              </a:defRPr>
            </a:lvl1pPr>
          </a:lstStyle>
          <a:p>
            <a:pPr lvl="0"/>
            <a:r>
              <a:rPr lang="en-US"/>
              <a:t>Click to edit Master text styles</a:t>
            </a:r>
          </a:p>
        </p:txBody>
      </p:sp>
      <p:sp>
        <p:nvSpPr>
          <p:cNvPr id="7"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bg1"/>
                </a:solidFill>
              </a:defRPr>
            </a:lvl1pPr>
          </a:lstStyle>
          <a:p>
            <a:pPr lvl="0"/>
            <a:r>
              <a:rPr lang="en-US" dirty="0"/>
              <a:t>CLICK TO EDIT MASTER TEXT STYLES</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3853591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Adient-MASTER_section theme teal-photo-0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557587" y="738188"/>
            <a:ext cx="5586413"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4"/>
          <p:cNvSpPr>
            <a:spLocks noGrp="1"/>
          </p:cNvSpPr>
          <p:nvPr>
            <p:ph type="body" sz="quarter" idx="11"/>
          </p:nvPr>
        </p:nvSpPr>
        <p:spPr>
          <a:xfrm>
            <a:off x="1231067" y="1992133"/>
            <a:ext cx="3343077" cy="653555"/>
          </a:xfrm>
          <a:prstGeom prst="rect">
            <a:avLst/>
          </a:prstGeom>
        </p:spPr>
        <p:txBody>
          <a:bodyPr lIns="0" tIns="0" rIns="0" bIns="0"/>
          <a:lstStyle>
            <a:lvl1pPr algn="r">
              <a:defRPr>
                <a:solidFill>
                  <a:schemeClr val="bg2"/>
                </a:solidFill>
              </a:defRPr>
            </a:lvl1pPr>
          </a:lstStyle>
          <a:p>
            <a:pPr lvl="0"/>
            <a:r>
              <a:rPr lang="en-US"/>
              <a:t>Click to edit Master text styles</a:t>
            </a:r>
          </a:p>
        </p:txBody>
      </p:sp>
      <p:sp>
        <p:nvSpPr>
          <p:cNvPr id="7"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bg1"/>
                </a:solidFill>
              </a:defRPr>
            </a:lvl1pPr>
          </a:lstStyle>
          <a:p>
            <a:pPr lvl="0"/>
            <a:r>
              <a:rPr lang="en-US" dirty="0"/>
              <a:t>CLICK TO EDIT MASTER TEXT STYLES</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50">
                <a:solidFill>
                  <a:schemeClr val="bg1"/>
                </a:solidFill>
              </a:defRPr>
            </a:lvl1pPr>
          </a:lstStyle>
          <a:p>
            <a:r>
              <a:rPr lang="en-US" dirty="0"/>
              <a:t>  </a:t>
            </a:r>
            <a:r>
              <a:rPr lang="en-US" sz="700" dirty="0"/>
              <a:t>Adient Sourcing Supplier Guide</a:t>
            </a:r>
          </a:p>
        </p:txBody>
      </p:sp>
    </p:spTree>
    <p:extLst>
      <p:ext uri="{BB962C8B-B14F-4D97-AF65-F5344CB8AC3E}">
        <p14:creationId xmlns:p14="http://schemas.microsoft.com/office/powerpoint/2010/main" val="3131363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Adient-MASTER_section theme teal-photo-free">
    <p:bg bwMode="ltGray">
      <p:bgPr>
        <a:solidFill>
          <a:schemeClr val="bg1"/>
        </a:solidFill>
        <a:effectLst/>
      </p:bgPr>
    </p:bg>
    <p:spTree>
      <p:nvGrpSpPr>
        <p:cNvPr id="1" name=""/>
        <p:cNvGrpSpPr/>
        <p:nvPr/>
      </p:nvGrpSpPr>
      <p:grpSpPr>
        <a:xfrm>
          <a:off x="0" y="0"/>
          <a:ext cx="0" cy="0"/>
          <a:chOff x="0" y="0"/>
          <a:chExt cx="0" cy="0"/>
        </a:xfrm>
      </p:grpSpPr>
      <p:sp>
        <p:nvSpPr>
          <p:cNvPr id="23"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bg1"/>
                </a:solidFill>
              </a:defRPr>
            </a:lvl1pPr>
          </a:lstStyle>
          <a:p>
            <a:pPr lvl="0"/>
            <a:r>
              <a:rPr lang="en-US" dirty="0"/>
              <a:t>CLICK TO EDIT MASTER TEXT STYLES</a:t>
            </a:r>
          </a:p>
        </p:txBody>
      </p:sp>
      <p:sp>
        <p:nvSpPr>
          <p:cNvPr id="25" name="Text Placeholder 24"/>
          <p:cNvSpPr>
            <a:spLocks noGrp="1"/>
          </p:cNvSpPr>
          <p:nvPr>
            <p:ph type="body" sz="quarter" idx="11"/>
          </p:nvPr>
        </p:nvSpPr>
        <p:spPr bwMode="black">
          <a:xfrm>
            <a:off x="1231067" y="1992133"/>
            <a:ext cx="3343077" cy="653555"/>
          </a:xfrm>
          <a:prstGeom prst="rect">
            <a:avLst/>
          </a:prstGeom>
        </p:spPr>
        <p:txBody>
          <a:bodyPr lIns="0" tIns="0" rIns="0" bIns="0"/>
          <a:lstStyle>
            <a:lvl1pPr algn="r">
              <a:defRPr>
                <a:solidFill>
                  <a:schemeClr val="bg2"/>
                </a:solidFill>
              </a:defRPr>
            </a:lvl1pPr>
          </a:lstStyle>
          <a:p>
            <a:pPr lvl="0"/>
            <a:r>
              <a:rPr lang="en-US"/>
              <a:t>Click to edit Master text styles</a:t>
            </a:r>
          </a:p>
        </p:txBody>
      </p:sp>
      <p:sp>
        <p:nvSpPr>
          <p:cNvPr id="7" name="Picture Placeholder 7"/>
          <p:cNvSpPr>
            <a:spLocks noGrp="1"/>
          </p:cNvSpPr>
          <p:nvPr>
            <p:ph type="pic" sz="quarter" idx="33"/>
          </p:nvPr>
        </p:nvSpPr>
        <p:spPr>
          <a:xfrm>
            <a:off x="5499000" y="0"/>
            <a:ext cx="3645000" cy="6858000"/>
          </a:xfrm>
          <a:prstGeom prst="rect">
            <a:avLst/>
          </a:prstGeom>
          <a:pattFill prst="wdUpDiag">
            <a:fgClr>
              <a:schemeClr val="bg1">
                <a:lumMod val="75000"/>
              </a:schemeClr>
            </a:fgClr>
            <a:bgClr>
              <a:schemeClr val="bg1"/>
            </a:bgClr>
          </a:pattFill>
        </p:spPr>
        <p:txBody>
          <a:bodyPr rtlCol="0">
            <a:noAutofit/>
          </a:bodyPr>
          <a:lstStyle>
            <a:lvl1pPr>
              <a:defRPr lang="en-US" dirty="0"/>
            </a:lvl1pPr>
          </a:lstStyle>
          <a:p>
            <a:pPr lvl="0"/>
            <a:r>
              <a:rPr lang="en-US" noProof="0" dirty="0"/>
              <a:t>Click icon to add picture</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31505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Adient-MASTER_section theme green-photo-01">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30303" y="1588"/>
            <a:ext cx="481369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4"/>
          <p:cNvSpPr>
            <a:spLocks noGrp="1"/>
          </p:cNvSpPr>
          <p:nvPr>
            <p:ph type="body" sz="quarter" idx="11"/>
          </p:nvPr>
        </p:nvSpPr>
        <p:spPr>
          <a:xfrm>
            <a:off x="1231067" y="1992133"/>
            <a:ext cx="3343077" cy="653555"/>
          </a:xfrm>
          <a:prstGeom prst="rect">
            <a:avLst/>
          </a:prstGeom>
        </p:spPr>
        <p:txBody>
          <a:bodyPr lIns="0" tIns="0" rIns="0" bIns="0"/>
          <a:lstStyle>
            <a:lvl1pPr algn="r">
              <a:defRPr>
                <a:solidFill>
                  <a:schemeClr val="tx2"/>
                </a:solidFill>
              </a:defRPr>
            </a:lvl1pPr>
          </a:lstStyle>
          <a:p>
            <a:pPr lvl="0"/>
            <a:r>
              <a:rPr lang="en-US"/>
              <a:t>Click to edit Master text styles</a:t>
            </a:r>
          </a:p>
        </p:txBody>
      </p:sp>
      <p:sp>
        <p:nvSpPr>
          <p:cNvPr id="7"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tx2"/>
                </a:solidFill>
              </a:defRPr>
            </a:lvl1pPr>
          </a:lstStyle>
          <a:p>
            <a:pPr lvl="0"/>
            <a:r>
              <a:rPr lang="en-US" dirty="0"/>
              <a:t>CLICK TO EDIT MASTER TEXT STYLES</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rgbClr val="00475D"/>
                </a:solidFill>
              </a:defRPr>
            </a:lvl1pPr>
          </a:lstStyle>
          <a:p>
            <a:r>
              <a:rPr lang="en-US" dirty="0"/>
              <a:t>Adient Sourcing Supplier Guide</a:t>
            </a:r>
          </a:p>
        </p:txBody>
      </p:sp>
    </p:spTree>
    <p:extLst>
      <p:ext uri="{BB962C8B-B14F-4D97-AF65-F5344CB8AC3E}">
        <p14:creationId xmlns:p14="http://schemas.microsoft.com/office/powerpoint/2010/main" val="2800545954"/>
      </p:ext>
    </p:extLst>
  </p:cSld>
  <p:clrMapOvr>
    <a:masterClrMapping/>
  </p:clrMapOvr>
  <p:extLst mod="1">
    <p:ext uri="{DCECCB84-F9BA-43D5-87BE-67443E8EF086}">
      <p15:sldGuideLst xmlns:p15="http://schemas.microsoft.com/office/powerpoint/2012/main">
        <p15:guide id="1" pos="3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theme photo-04">
    <p:spTree>
      <p:nvGrpSpPr>
        <p:cNvPr id="1" name=""/>
        <p:cNvGrpSpPr/>
        <p:nvPr/>
      </p:nvGrpSpPr>
      <p:grpSpPr>
        <a:xfrm>
          <a:off x="0" y="0"/>
          <a:ext cx="0" cy="0"/>
          <a:chOff x="0" y="0"/>
          <a:chExt cx="0" cy="0"/>
        </a:xfrm>
      </p:grpSpPr>
      <p:sp>
        <p:nvSpPr>
          <p:cNvPr id="9" name="Picture Placeholder 6"/>
          <p:cNvSpPr txBox="1">
            <a:spLocks/>
          </p:cNvSpPr>
          <p:nvPr/>
        </p:nvSpPr>
        <p:spPr>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r="16419"/>
          <a:stretch/>
        </p:blipFill>
        <p:spPr>
          <a:xfrm>
            <a:off x="0" y="0"/>
            <a:ext cx="6448425" cy="6858000"/>
          </a:xfrm>
          <a:prstGeom prst="rect">
            <a:avLst/>
          </a:prstGeom>
        </p:spPr>
      </p:pic>
      <p:sp>
        <p:nvSpPr>
          <p:cNvPr id="6" name="Rectangle 4"/>
          <p:cNvSpPr/>
          <p:nvPr/>
        </p:nvSpPr>
        <p:spPr bwMode="ltGray">
          <a:xfrm>
            <a:off x="4594622"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702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Adient-MASTER_section theme green-photo-02">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231356" y="457200"/>
            <a:ext cx="42243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4"/>
          <p:cNvSpPr>
            <a:spLocks noGrp="1"/>
          </p:cNvSpPr>
          <p:nvPr>
            <p:ph type="body" sz="quarter" idx="11"/>
          </p:nvPr>
        </p:nvSpPr>
        <p:spPr>
          <a:xfrm>
            <a:off x="1231067" y="1992133"/>
            <a:ext cx="3343077" cy="653555"/>
          </a:xfrm>
          <a:prstGeom prst="rect">
            <a:avLst/>
          </a:prstGeom>
        </p:spPr>
        <p:txBody>
          <a:bodyPr lIns="0" tIns="0" rIns="0" bIns="0"/>
          <a:lstStyle>
            <a:lvl1pPr algn="r">
              <a:defRPr>
                <a:solidFill>
                  <a:schemeClr val="tx2"/>
                </a:solidFill>
              </a:defRPr>
            </a:lvl1pPr>
          </a:lstStyle>
          <a:p>
            <a:pPr lvl="0"/>
            <a:r>
              <a:rPr lang="en-US"/>
              <a:t>Click to edit Master text styles</a:t>
            </a:r>
          </a:p>
        </p:txBody>
      </p:sp>
      <p:sp>
        <p:nvSpPr>
          <p:cNvPr id="7"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tx2"/>
                </a:solidFill>
              </a:defRPr>
            </a:lvl1pPr>
          </a:lstStyle>
          <a:p>
            <a:pPr lvl="0"/>
            <a:r>
              <a:rPr lang="en-US" dirty="0"/>
              <a:t>CLICK TO EDIT MASTER TEXT STYLES</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rgbClr val="00475D"/>
                </a:solidFill>
              </a:defRPr>
            </a:lvl1pPr>
          </a:lstStyle>
          <a:p>
            <a:r>
              <a:rPr lang="en-US" dirty="0"/>
              <a:t>Adient Sourcing Supplier Guide</a:t>
            </a:r>
          </a:p>
        </p:txBody>
      </p:sp>
    </p:spTree>
    <p:extLst>
      <p:ext uri="{BB962C8B-B14F-4D97-AF65-F5344CB8AC3E}">
        <p14:creationId xmlns:p14="http://schemas.microsoft.com/office/powerpoint/2010/main" val="3685448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Adient-MASTER_section theme green-photo-free">
    <p:spTree>
      <p:nvGrpSpPr>
        <p:cNvPr id="1" name=""/>
        <p:cNvGrpSpPr/>
        <p:nvPr/>
      </p:nvGrpSpPr>
      <p:grpSpPr>
        <a:xfrm>
          <a:off x="0" y="0"/>
          <a:ext cx="0" cy="0"/>
          <a:chOff x="0" y="0"/>
          <a:chExt cx="0" cy="0"/>
        </a:xfrm>
      </p:grpSpPr>
      <p:sp>
        <p:nvSpPr>
          <p:cNvPr id="25" name="Text Placeholder 24"/>
          <p:cNvSpPr>
            <a:spLocks noGrp="1"/>
          </p:cNvSpPr>
          <p:nvPr>
            <p:ph type="body" sz="quarter" idx="11"/>
          </p:nvPr>
        </p:nvSpPr>
        <p:spPr>
          <a:xfrm>
            <a:off x="1231067" y="1992133"/>
            <a:ext cx="3343077" cy="653555"/>
          </a:xfrm>
          <a:prstGeom prst="rect">
            <a:avLst/>
          </a:prstGeom>
        </p:spPr>
        <p:txBody>
          <a:bodyPr lIns="0" tIns="0" rIns="0" bIns="0"/>
          <a:lstStyle>
            <a:lvl1pPr algn="r">
              <a:defRPr>
                <a:solidFill>
                  <a:schemeClr val="tx2"/>
                </a:solidFill>
              </a:defRPr>
            </a:lvl1pPr>
          </a:lstStyle>
          <a:p>
            <a:pPr lvl="0"/>
            <a:r>
              <a:rPr lang="en-US"/>
              <a:t>Click to edit Master text styles</a:t>
            </a:r>
          </a:p>
        </p:txBody>
      </p:sp>
      <p:sp>
        <p:nvSpPr>
          <p:cNvPr id="7" name="Picture Placeholder 7"/>
          <p:cNvSpPr>
            <a:spLocks noGrp="1"/>
          </p:cNvSpPr>
          <p:nvPr>
            <p:ph type="pic" sz="quarter" idx="33"/>
          </p:nvPr>
        </p:nvSpPr>
        <p:spPr>
          <a:xfrm>
            <a:off x="5499000" y="0"/>
            <a:ext cx="3645000" cy="6858000"/>
          </a:xfrm>
          <a:prstGeom prst="rect">
            <a:avLst/>
          </a:prstGeom>
          <a:pattFill prst="wdUpDiag">
            <a:fgClr>
              <a:schemeClr val="bg1">
                <a:lumMod val="75000"/>
              </a:schemeClr>
            </a:fgClr>
            <a:bgClr>
              <a:schemeClr val="bg1"/>
            </a:bgClr>
          </a:pattFill>
        </p:spPr>
        <p:txBody>
          <a:bodyPr rtlCol="0">
            <a:noAutofit/>
          </a:bodyPr>
          <a:lstStyle>
            <a:lvl1pPr>
              <a:defRPr lang="en-US" dirty="0"/>
            </a:lvl1pPr>
          </a:lstStyle>
          <a:p>
            <a:pPr lvl="0"/>
            <a:r>
              <a:rPr lang="en-US" noProof="0" dirty="0"/>
              <a:t>Click icon to add picture</a:t>
            </a:r>
          </a:p>
        </p:txBody>
      </p:sp>
      <p:sp>
        <p:nvSpPr>
          <p:cNvPr id="8" name="Text Placeholder 22"/>
          <p:cNvSpPr>
            <a:spLocks noGrp="1"/>
          </p:cNvSpPr>
          <p:nvPr>
            <p:ph type="body" sz="quarter" idx="10" hasCustomPrompt="1"/>
          </p:nvPr>
        </p:nvSpPr>
        <p:spPr bwMode="black">
          <a:xfrm>
            <a:off x="536280" y="914401"/>
            <a:ext cx="4494794" cy="960699"/>
          </a:xfrm>
          <a:prstGeom prst="rect">
            <a:avLst/>
          </a:prstGeom>
        </p:spPr>
        <p:txBody>
          <a:bodyPr lIns="0" tIns="0" rIns="0" bIns="0"/>
          <a:lstStyle>
            <a:lvl1pPr algn="l">
              <a:defRPr sz="2250" spc="0">
                <a:solidFill>
                  <a:schemeClr val="tx2"/>
                </a:solidFill>
              </a:defRPr>
            </a:lvl1pPr>
          </a:lstStyle>
          <a:p>
            <a:pPr lvl="0"/>
            <a:r>
              <a:rPr lang="en-US" dirty="0"/>
              <a:t>CLICK TO EDIT MASTER TEXT STYLES</a:t>
            </a:r>
          </a:p>
        </p:txBody>
      </p:sp>
      <p:sp>
        <p:nvSpPr>
          <p:cNvPr id="6"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rgbClr val="00475D"/>
                </a:solidFill>
              </a:defRPr>
            </a:lvl1pPr>
          </a:lstStyle>
          <a:p>
            <a:r>
              <a:rPr lang="en-US" dirty="0"/>
              <a:t>Adient Sourcing Supplier Guide</a:t>
            </a:r>
          </a:p>
        </p:txBody>
      </p:sp>
    </p:spTree>
    <p:extLst>
      <p:ext uri="{BB962C8B-B14F-4D97-AF65-F5344CB8AC3E}">
        <p14:creationId xmlns:p14="http://schemas.microsoft.com/office/powerpoint/2010/main" val="11042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Adient-MASTER_quote theme photo-01">
    <p:spTree>
      <p:nvGrpSpPr>
        <p:cNvPr id="1" name=""/>
        <p:cNvGrpSpPr/>
        <p:nvPr/>
      </p:nvGrpSpPr>
      <p:grpSpPr>
        <a:xfrm>
          <a:off x="0" y="0"/>
          <a:ext cx="0" cy="0"/>
          <a:chOff x="0" y="0"/>
          <a:chExt cx="0" cy="0"/>
        </a:xfrm>
      </p:grpSpPr>
      <p:sp>
        <p:nvSpPr>
          <p:cNvPr id="7" name="Picture Placeholder 7"/>
          <p:cNvSpPr>
            <a:spLocks noGrp="1"/>
          </p:cNvSpPr>
          <p:nvPr>
            <p:ph type="pic" sz="quarter" idx="21" hasCustomPrompt="1"/>
          </p:nvPr>
        </p:nvSpPr>
        <p:spPr>
          <a:xfrm>
            <a:off x="2286" y="0"/>
            <a:ext cx="9141714" cy="6858000"/>
          </a:xfrm>
          <a:prstGeom prst="rect">
            <a:avLst/>
          </a:prstGeom>
          <a:pattFill prst="wdUpDiag">
            <a:fgClr>
              <a:schemeClr val="bg1">
                <a:lumMod val="75000"/>
              </a:schemeClr>
            </a:fgClr>
            <a:bgClr>
              <a:schemeClr val="tx1"/>
            </a:bgClr>
          </a:pattFill>
        </p:spPr>
        <p:txBody>
          <a:bodyPr rtlCol="0">
            <a:noAutofit/>
          </a:bodyPr>
          <a:lstStyle>
            <a:lvl1pPr>
              <a:defRPr lang="en-US" dirty="0">
                <a:solidFill>
                  <a:schemeClr val="bg1"/>
                </a:solidFill>
              </a:defRPr>
            </a:lvl1pPr>
          </a:lstStyle>
          <a:p>
            <a:pPr lvl="0"/>
            <a:r>
              <a:rPr lang="en-US" noProof="0" dirty="0"/>
              <a:t>Click icon to add dark picture</a:t>
            </a:r>
          </a:p>
        </p:txBody>
      </p:sp>
      <p:sp>
        <p:nvSpPr>
          <p:cNvPr id="5" name="Text Placeholder 6"/>
          <p:cNvSpPr>
            <a:spLocks noGrp="1"/>
          </p:cNvSpPr>
          <p:nvPr>
            <p:ph type="body" sz="quarter" idx="12" hasCustomPrompt="1"/>
          </p:nvPr>
        </p:nvSpPr>
        <p:spPr>
          <a:xfrm>
            <a:off x="4754262" y="2150076"/>
            <a:ext cx="4244958" cy="4036520"/>
          </a:xfrm>
          <a:prstGeom prst="rect">
            <a:avLst/>
          </a:prstGeom>
        </p:spPr>
        <p:txBody>
          <a:bodyPr lIns="0" tIns="0" rIns="0" bIns="0"/>
          <a:lstStyle>
            <a:lvl1pPr marL="0" indent="0">
              <a:buFontTx/>
              <a:buNone/>
              <a:defRPr sz="2250" b="1" i="1">
                <a:solidFill>
                  <a:schemeClr val="bg1"/>
                </a:solidFill>
                <a:latin typeface="Arial" panose="020B0604020202020204" pitchFamily="34" charset="0"/>
                <a:cs typeface="Arial" panose="020B0604020202020204" pitchFamily="34" charset="0"/>
              </a:defRPr>
            </a:lvl1pPr>
            <a:lvl2pPr marL="342900" indent="0">
              <a:buFontTx/>
              <a:buNone/>
              <a:defRPr sz="3000" b="1">
                <a:solidFill>
                  <a:srgbClr val="92D050"/>
                </a:solidFill>
                <a:latin typeface="Arial" panose="020B0604020202020204" pitchFamily="34" charset="0"/>
                <a:cs typeface="Arial" panose="020B0604020202020204" pitchFamily="34" charset="0"/>
              </a:defRPr>
            </a:lvl2pPr>
            <a:lvl3pPr marL="685800" indent="0">
              <a:buFontTx/>
              <a:buNone/>
              <a:defRPr sz="3000" b="1">
                <a:solidFill>
                  <a:srgbClr val="92D050"/>
                </a:solidFill>
                <a:latin typeface="Arial" panose="020B0604020202020204" pitchFamily="34" charset="0"/>
                <a:cs typeface="Arial" panose="020B0604020202020204" pitchFamily="34" charset="0"/>
              </a:defRPr>
            </a:lvl3pPr>
            <a:lvl4pPr marL="1028700" indent="0">
              <a:buFontTx/>
              <a:buNone/>
              <a:defRPr sz="3000" b="1">
                <a:solidFill>
                  <a:srgbClr val="92D050"/>
                </a:solidFill>
                <a:latin typeface="Arial" panose="020B0604020202020204" pitchFamily="34" charset="0"/>
                <a:cs typeface="Arial" panose="020B0604020202020204" pitchFamily="34" charset="0"/>
              </a:defRPr>
            </a:lvl4pPr>
            <a:lvl5pPr marL="1371600" indent="0">
              <a:buFontTx/>
              <a:buNone/>
              <a:defRPr sz="3000" b="1">
                <a:solidFill>
                  <a:srgbClr val="92D050"/>
                </a:solidFill>
                <a:latin typeface="Arial" panose="020B0604020202020204" pitchFamily="34" charset="0"/>
                <a:cs typeface="Arial" panose="020B0604020202020204" pitchFamily="34" charset="0"/>
              </a:defRPr>
            </a:lvl5pPr>
          </a:lstStyle>
          <a:p>
            <a:pPr lvl="0"/>
            <a:r>
              <a:rPr lang="en-US" dirty="0"/>
              <a:t>“Quote sentence 30pt.</a:t>
            </a:r>
            <a:br>
              <a:rPr lang="en-US" dirty="0"/>
            </a:br>
            <a:r>
              <a:rPr lang="en-US" dirty="0"/>
              <a:t>Arial Bold lorem ipsum dolor sit </a:t>
            </a:r>
            <a:r>
              <a:rPr lang="en-US" dirty="0" err="1"/>
              <a:t>amet</a:t>
            </a:r>
            <a:r>
              <a:rPr lang="en-US" dirty="0"/>
              <a:t> </a:t>
            </a:r>
            <a:r>
              <a:rPr lang="en-US" dirty="0" err="1"/>
              <a:t>consectetur</a:t>
            </a:r>
            <a:r>
              <a:rPr lang="en-US" dirty="0"/>
              <a:t>  </a:t>
            </a:r>
            <a:r>
              <a:rPr lang="en-US" dirty="0" err="1"/>
              <a:t>adipiscing.Vivamus</a:t>
            </a:r>
            <a:r>
              <a:rPr lang="en-US" dirty="0"/>
              <a:t> et ex cursus, </a:t>
            </a:r>
            <a:r>
              <a:rPr lang="en-US" dirty="0" err="1"/>
              <a:t>scelerisque</a:t>
            </a:r>
            <a:r>
              <a:rPr lang="en-US" dirty="0"/>
              <a:t> </a:t>
            </a:r>
            <a:r>
              <a:rPr lang="en-US" dirty="0" err="1"/>
              <a:t>enim</a:t>
            </a:r>
            <a:r>
              <a:rPr lang="en-US" dirty="0"/>
              <a:t> in </a:t>
            </a:r>
            <a:r>
              <a:rPr lang="en-US" dirty="0" err="1"/>
              <a:t>molestie</a:t>
            </a:r>
            <a:r>
              <a:rPr lang="en-US" dirty="0"/>
              <a:t> </a:t>
            </a:r>
            <a:r>
              <a:rPr lang="en-US" dirty="0" err="1"/>
              <a:t>urna</a:t>
            </a:r>
            <a:r>
              <a:rPr lang="en-US" dirty="0"/>
              <a:t>.”</a:t>
            </a:r>
            <a:br>
              <a:rPr lang="en-US" dirty="0"/>
            </a:br>
            <a:br>
              <a:rPr lang="en-US" dirty="0"/>
            </a:br>
            <a:r>
              <a:rPr lang="en-US" dirty="0"/>
              <a:t>First, Last Name</a:t>
            </a:r>
          </a:p>
        </p:txBody>
      </p:sp>
    </p:spTree>
    <p:extLst>
      <p:ext uri="{BB962C8B-B14F-4D97-AF65-F5344CB8AC3E}">
        <p14:creationId xmlns:p14="http://schemas.microsoft.com/office/powerpoint/2010/main" val="1895510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Adient-MASTER_quote theme photo-02">
    <p:spTree>
      <p:nvGrpSpPr>
        <p:cNvPr id="1" name=""/>
        <p:cNvGrpSpPr/>
        <p:nvPr/>
      </p:nvGrpSpPr>
      <p:grpSpPr>
        <a:xfrm>
          <a:off x="0" y="0"/>
          <a:ext cx="0" cy="0"/>
          <a:chOff x="0" y="0"/>
          <a:chExt cx="0" cy="0"/>
        </a:xfrm>
      </p:grpSpPr>
      <p:sp>
        <p:nvSpPr>
          <p:cNvPr id="8" name="Picture Placeholder 7"/>
          <p:cNvSpPr>
            <a:spLocks noGrp="1"/>
          </p:cNvSpPr>
          <p:nvPr>
            <p:ph type="pic" sz="quarter" idx="22" hasCustomPrompt="1"/>
          </p:nvPr>
        </p:nvSpPr>
        <p:spPr>
          <a:xfrm>
            <a:off x="2286" y="0"/>
            <a:ext cx="9141714" cy="6858000"/>
          </a:xfrm>
          <a:prstGeom prst="rect">
            <a:avLst/>
          </a:prstGeom>
          <a:pattFill prst="wdUpDiag">
            <a:fgClr>
              <a:schemeClr val="bg1">
                <a:lumMod val="75000"/>
              </a:schemeClr>
            </a:fgClr>
            <a:bgClr>
              <a:schemeClr val="tx1"/>
            </a:bgClr>
          </a:pattFill>
        </p:spPr>
        <p:txBody>
          <a:bodyPr rtlCol="0">
            <a:noAutofit/>
          </a:bodyPr>
          <a:lstStyle>
            <a:lvl1pPr>
              <a:defRPr lang="en-US" dirty="0">
                <a:solidFill>
                  <a:schemeClr val="bg1"/>
                </a:solidFill>
              </a:defRPr>
            </a:lvl1pPr>
          </a:lstStyle>
          <a:p>
            <a:pPr lvl="0"/>
            <a:r>
              <a:rPr lang="en-US" noProof="0" dirty="0"/>
              <a:t>Click icon to add dark picture</a:t>
            </a:r>
          </a:p>
        </p:txBody>
      </p:sp>
      <p:sp>
        <p:nvSpPr>
          <p:cNvPr id="7" name="Text Placeholder 6"/>
          <p:cNvSpPr>
            <a:spLocks noGrp="1"/>
          </p:cNvSpPr>
          <p:nvPr>
            <p:ph type="body" sz="quarter" idx="12" hasCustomPrompt="1"/>
          </p:nvPr>
        </p:nvSpPr>
        <p:spPr>
          <a:xfrm>
            <a:off x="546786" y="988541"/>
            <a:ext cx="3819474" cy="4036520"/>
          </a:xfrm>
          <a:prstGeom prst="rect">
            <a:avLst/>
          </a:prstGeom>
        </p:spPr>
        <p:txBody>
          <a:bodyPr lIns="0" tIns="0" rIns="0" bIns="0"/>
          <a:lstStyle>
            <a:lvl1pPr marL="0" indent="0">
              <a:buFontTx/>
              <a:buNone/>
              <a:defRPr sz="2250" b="1" i="1">
                <a:solidFill>
                  <a:schemeClr val="bg1"/>
                </a:solidFill>
                <a:latin typeface="Arial" panose="020B0604020202020204" pitchFamily="34" charset="0"/>
                <a:cs typeface="Arial" panose="020B0604020202020204" pitchFamily="34" charset="0"/>
              </a:defRPr>
            </a:lvl1pPr>
            <a:lvl2pPr marL="342900" indent="0">
              <a:buFontTx/>
              <a:buNone/>
              <a:defRPr sz="3000" b="1">
                <a:solidFill>
                  <a:srgbClr val="92D050"/>
                </a:solidFill>
                <a:latin typeface="Arial" panose="020B0604020202020204" pitchFamily="34" charset="0"/>
                <a:cs typeface="Arial" panose="020B0604020202020204" pitchFamily="34" charset="0"/>
              </a:defRPr>
            </a:lvl2pPr>
            <a:lvl3pPr marL="685800" indent="0">
              <a:buFontTx/>
              <a:buNone/>
              <a:defRPr sz="3000" b="1">
                <a:solidFill>
                  <a:srgbClr val="92D050"/>
                </a:solidFill>
                <a:latin typeface="Arial" panose="020B0604020202020204" pitchFamily="34" charset="0"/>
                <a:cs typeface="Arial" panose="020B0604020202020204" pitchFamily="34" charset="0"/>
              </a:defRPr>
            </a:lvl3pPr>
            <a:lvl4pPr marL="1028700" indent="0">
              <a:buFontTx/>
              <a:buNone/>
              <a:defRPr sz="3000" b="1">
                <a:solidFill>
                  <a:srgbClr val="92D050"/>
                </a:solidFill>
                <a:latin typeface="Arial" panose="020B0604020202020204" pitchFamily="34" charset="0"/>
                <a:cs typeface="Arial" panose="020B0604020202020204" pitchFamily="34" charset="0"/>
              </a:defRPr>
            </a:lvl4pPr>
            <a:lvl5pPr marL="1371600" indent="0">
              <a:buFontTx/>
              <a:buNone/>
              <a:defRPr sz="3000" b="1">
                <a:solidFill>
                  <a:srgbClr val="92D050"/>
                </a:solidFill>
                <a:latin typeface="Arial" panose="020B0604020202020204" pitchFamily="34" charset="0"/>
                <a:cs typeface="Arial" panose="020B0604020202020204" pitchFamily="34" charset="0"/>
              </a:defRPr>
            </a:lvl5pPr>
          </a:lstStyle>
          <a:p>
            <a:pPr lvl="0"/>
            <a:r>
              <a:rPr lang="en-US" dirty="0"/>
              <a:t>“Quote sentence 30pt.</a:t>
            </a:r>
            <a:br>
              <a:rPr lang="en-US" dirty="0"/>
            </a:br>
            <a:r>
              <a:rPr lang="en-US" dirty="0"/>
              <a:t>Arial Bold lorem ipsum dolor sit </a:t>
            </a:r>
            <a:r>
              <a:rPr lang="en-US" dirty="0" err="1"/>
              <a:t>amet</a:t>
            </a:r>
            <a:r>
              <a:rPr lang="en-US" dirty="0"/>
              <a:t> </a:t>
            </a:r>
            <a:r>
              <a:rPr lang="en-US" dirty="0" err="1"/>
              <a:t>consectetur</a:t>
            </a:r>
            <a:r>
              <a:rPr lang="en-US" dirty="0"/>
              <a:t>  </a:t>
            </a:r>
            <a:r>
              <a:rPr lang="en-US" dirty="0" err="1"/>
              <a:t>adipiscing.Vivamus</a:t>
            </a:r>
            <a:r>
              <a:rPr lang="en-US" dirty="0"/>
              <a:t> et ex cursus, </a:t>
            </a:r>
            <a:r>
              <a:rPr lang="en-US" dirty="0" err="1"/>
              <a:t>scelerisque</a:t>
            </a:r>
            <a:r>
              <a:rPr lang="en-US" dirty="0"/>
              <a:t> </a:t>
            </a:r>
            <a:r>
              <a:rPr lang="en-US" dirty="0" err="1"/>
              <a:t>enim</a:t>
            </a:r>
            <a:r>
              <a:rPr lang="en-US" dirty="0"/>
              <a:t> in </a:t>
            </a:r>
            <a:r>
              <a:rPr lang="en-US" dirty="0" err="1"/>
              <a:t>molestie</a:t>
            </a:r>
            <a:r>
              <a:rPr lang="en-US" dirty="0"/>
              <a:t> </a:t>
            </a:r>
            <a:r>
              <a:rPr lang="en-US" dirty="0" err="1"/>
              <a:t>urna</a:t>
            </a:r>
            <a:r>
              <a:rPr lang="en-US" dirty="0"/>
              <a:t>.”</a:t>
            </a:r>
            <a:br>
              <a:rPr lang="en-US" dirty="0"/>
            </a:br>
            <a:br>
              <a:rPr lang="en-US" dirty="0"/>
            </a:br>
            <a:r>
              <a:rPr lang="en-US" dirty="0"/>
              <a:t>First, Last Name</a:t>
            </a:r>
          </a:p>
        </p:txBody>
      </p:sp>
    </p:spTree>
    <p:extLst>
      <p:ext uri="{BB962C8B-B14F-4D97-AF65-F5344CB8AC3E}">
        <p14:creationId xmlns:p14="http://schemas.microsoft.com/office/powerpoint/2010/main" val="344856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Adient-MASTER_quote theme photo-01">
    <p:spTree>
      <p:nvGrpSpPr>
        <p:cNvPr id="1" name=""/>
        <p:cNvGrpSpPr/>
        <p:nvPr/>
      </p:nvGrpSpPr>
      <p:grpSpPr>
        <a:xfrm>
          <a:off x="0" y="0"/>
          <a:ext cx="0" cy="0"/>
          <a:chOff x="0" y="0"/>
          <a:chExt cx="0" cy="0"/>
        </a:xfrm>
      </p:grpSpPr>
      <p:sp>
        <p:nvSpPr>
          <p:cNvPr id="6" name="Picture Placeholder 7"/>
          <p:cNvSpPr>
            <a:spLocks noGrp="1"/>
          </p:cNvSpPr>
          <p:nvPr>
            <p:ph type="pic" sz="quarter" idx="21" hasCustomPrompt="1"/>
          </p:nvPr>
        </p:nvSpPr>
        <p:spPr>
          <a:xfrm>
            <a:off x="0" y="0"/>
            <a:ext cx="9141714" cy="6858000"/>
          </a:xfrm>
          <a:prstGeom prst="rect">
            <a:avLst/>
          </a:prstGeom>
          <a:pattFill prst="wdUpDiag">
            <a:fgClr>
              <a:schemeClr val="bg1">
                <a:lumMod val="95000"/>
              </a:schemeClr>
            </a:fgClr>
            <a:bgClr>
              <a:schemeClr val="bg1">
                <a:lumMod val="85000"/>
              </a:schemeClr>
            </a:bgClr>
          </a:pattFill>
        </p:spPr>
        <p:txBody>
          <a:bodyPr lIns="91440" tIns="45720" rIns="91440" bIns="45720" rtlCol="0">
            <a:noAutofit/>
          </a:bodyPr>
          <a:lstStyle>
            <a:lvl1pPr>
              <a:defRPr lang="en-US" sz="1350" dirty="0">
                <a:solidFill>
                  <a:schemeClr val="tx1"/>
                </a:solidFill>
              </a:defRPr>
            </a:lvl1pPr>
          </a:lstStyle>
          <a:p>
            <a:pPr lvl="0"/>
            <a:r>
              <a:rPr lang="en-US" noProof="0" dirty="0"/>
              <a:t>Click icon to add light picture</a:t>
            </a:r>
          </a:p>
        </p:txBody>
      </p:sp>
      <p:sp>
        <p:nvSpPr>
          <p:cNvPr id="5" name="Text Placeholder 6"/>
          <p:cNvSpPr>
            <a:spLocks noGrp="1"/>
          </p:cNvSpPr>
          <p:nvPr>
            <p:ph type="body" sz="quarter" idx="12" hasCustomPrompt="1"/>
          </p:nvPr>
        </p:nvSpPr>
        <p:spPr>
          <a:xfrm>
            <a:off x="4754262" y="2150076"/>
            <a:ext cx="4244958" cy="4036520"/>
          </a:xfrm>
          <a:prstGeom prst="rect">
            <a:avLst/>
          </a:prstGeom>
        </p:spPr>
        <p:txBody>
          <a:bodyPr lIns="0" tIns="0" rIns="0" bIns="0"/>
          <a:lstStyle>
            <a:lvl1pPr marL="0" indent="0">
              <a:buFontTx/>
              <a:buNone/>
              <a:defRPr sz="2250" b="1" i="1">
                <a:solidFill>
                  <a:schemeClr val="tx2"/>
                </a:solidFill>
                <a:latin typeface="Arial" panose="020B0604020202020204" pitchFamily="34" charset="0"/>
                <a:cs typeface="Arial" panose="020B0604020202020204" pitchFamily="34" charset="0"/>
              </a:defRPr>
            </a:lvl1pPr>
            <a:lvl2pPr marL="342900" indent="0">
              <a:buFontTx/>
              <a:buNone/>
              <a:defRPr sz="3000" b="1">
                <a:solidFill>
                  <a:srgbClr val="92D050"/>
                </a:solidFill>
                <a:latin typeface="Arial" panose="020B0604020202020204" pitchFamily="34" charset="0"/>
                <a:cs typeface="Arial" panose="020B0604020202020204" pitchFamily="34" charset="0"/>
              </a:defRPr>
            </a:lvl2pPr>
            <a:lvl3pPr marL="685800" indent="0">
              <a:buFontTx/>
              <a:buNone/>
              <a:defRPr sz="3000" b="1">
                <a:solidFill>
                  <a:srgbClr val="92D050"/>
                </a:solidFill>
                <a:latin typeface="Arial" panose="020B0604020202020204" pitchFamily="34" charset="0"/>
                <a:cs typeface="Arial" panose="020B0604020202020204" pitchFamily="34" charset="0"/>
              </a:defRPr>
            </a:lvl3pPr>
            <a:lvl4pPr marL="1028700" indent="0">
              <a:buFontTx/>
              <a:buNone/>
              <a:defRPr sz="3000" b="1">
                <a:solidFill>
                  <a:srgbClr val="92D050"/>
                </a:solidFill>
                <a:latin typeface="Arial" panose="020B0604020202020204" pitchFamily="34" charset="0"/>
                <a:cs typeface="Arial" panose="020B0604020202020204" pitchFamily="34" charset="0"/>
              </a:defRPr>
            </a:lvl4pPr>
            <a:lvl5pPr marL="1371600" indent="0">
              <a:buFontTx/>
              <a:buNone/>
              <a:defRPr sz="3000" b="1">
                <a:solidFill>
                  <a:srgbClr val="92D050"/>
                </a:solidFill>
                <a:latin typeface="Arial" panose="020B0604020202020204" pitchFamily="34" charset="0"/>
                <a:cs typeface="Arial" panose="020B0604020202020204" pitchFamily="34" charset="0"/>
              </a:defRPr>
            </a:lvl5pPr>
          </a:lstStyle>
          <a:p>
            <a:pPr lvl="0"/>
            <a:r>
              <a:rPr lang="en-US" dirty="0"/>
              <a:t>“Quote sentence 30pt.</a:t>
            </a:r>
            <a:br>
              <a:rPr lang="en-US" dirty="0"/>
            </a:br>
            <a:r>
              <a:rPr lang="en-US" dirty="0"/>
              <a:t>Arial Bold lorem ipsum dolor sit </a:t>
            </a:r>
            <a:r>
              <a:rPr lang="en-US" dirty="0" err="1"/>
              <a:t>amet</a:t>
            </a:r>
            <a:r>
              <a:rPr lang="en-US" dirty="0"/>
              <a:t> </a:t>
            </a:r>
            <a:r>
              <a:rPr lang="en-US" dirty="0" err="1"/>
              <a:t>consectetur</a:t>
            </a:r>
            <a:r>
              <a:rPr lang="en-US" dirty="0"/>
              <a:t>  </a:t>
            </a:r>
            <a:r>
              <a:rPr lang="en-US" dirty="0" err="1"/>
              <a:t>adipiscing.Vivamus</a:t>
            </a:r>
            <a:r>
              <a:rPr lang="en-US" dirty="0"/>
              <a:t> et ex cursus, </a:t>
            </a:r>
            <a:r>
              <a:rPr lang="en-US" dirty="0" err="1"/>
              <a:t>scelerisque</a:t>
            </a:r>
            <a:r>
              <a:rPr lang="en-US" dirty="0"/>
              <a:t> </a:t>
            </a:r>
            <a:r>
              <a:rPr lang="en-US" dirty="0" err="1"/>
              <a:t>enim</a:t>
            </a:r>
            <a:r>
              <a:rPr lang="en-US" dirty="0"/>
              <a:t> in </a:t>
            </a:r>
            <a:r>
              <a:rPr lang="en-US" dirty="0" err="1"/>
              <a:t>molestie</a:t>
            </a:r>
            <a:r>
              <a:rPr lang="en-US" dirty="0"/>
              <a:t> </a:t>
            </a:r>
            <a:r>
              <a:rPr lang="en-US" dirty="0" err="1"/>
              <a:t>urna</a:t>
            </a:r>
            <a:r>
              <a:rPr lang="en-US" dirty="0"/>
              <a:t>.”</a:t>
            </a:r>
            <a:br>
              <a:rPr lang="en-US" dirty="0"/>
            </a:br>
            <a:br>
              <a:rPr lang="en-US" dirty="0"/>
            </a:br>
            <a:r>
              <a:rPr lang="en-US" dirty="0"/>
              <a:t>First, Last Name</a:t>
            </a:r>
          </a:p>
        </p:txBody>
      </p:sp>
    </p:spTree>
    <p:extLst>
      <p:ext uri="{BB962C8B-B14F-4D97-AF65-F5344CB8AC3E}">
        <p14:creationId xmlns:p14="http://schemas.microsoft.com/office/powerpoint/2010/main" val="1525617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Adient-MASTER_quote theme photo-02">
    <p:spTree>
      <p:nvGrpSpPr>
        <p:cNvPr id="1" name=""/>
        <p:cNvGrpSpPr/>
        <p:nvPr/>
      </p:nvGrpSpPr>
      <p:grpSpPr>
        <a:xfrm>
          <a:off x="0" y="0"/>
          <a:ext cx="0" cy="0"/>
          <a:chOff x="0" y="0"/>
          <a:chExt cx="0" cy="0"/>
        </a:xfrm>
      </p:grpSpPr>
      <p:sp>
        <p:nvSpPr>
          <p:cNvPr id="6" name="Picture Placeholder 7"/>
          <p:cNvSpPr>
            <a:spLocks noGrp="1"/>
          </p:cNvSpPr>
          <p:nvPr>
            <p:ph type="pic" sz="quarter" idx="21" hasCustomPrompt="1"/>
          </p:nvPr>
        </p:nvSpPr>
        <p:spPr>
          <a:xfrm>
            <a:off x="0" y="0"/>
            <a:ext cx="9141714" cy="6858000"/>
          </a:xfrm>
          <a:prstGeom prst="rect">
            <a:avLst/>
          </a:prstGeom>
          <a:pattFill prst="wdUpDiag">
            <a:fgClr>
              <a:schemeClr val="bg1">
                <a:lumMod val="95000"/>
              </a:schemeClr>
            </a:fgClr>
            <a:bgClr>
              <a:schemeClr val="bg1">
                <a:lumMod val="85000"/>
              </a:schemeClr>
            </a:bgClr>
          </a:pattFill>
        </p:spPr>
        <p:txBody>
          <a:bodyPr lIns="91440" tIns="45720" rIns="91440" bIns="45720" rtlCol="0">
            <a:noAutofit/>
          </a:bodyPr>
          <a:lstStyle>
            <a:lvl1pPr>
              <a:defRPr lang="en-US" sz="1350" dirty="0">
                <a:solidFill>
                  <a:schemeClr val="tx1"/>
                </a:solidFill>
              </a:defRPr>
            </a:lvl1pPr>
          </a:lstStyle>
          <a:p>
            <a:pPr lvl="0"/>
            <a:r>
              <a:rPr lang="en-US" noProof="0" dirty="0"/>
              <a:t>Click icon to add light picture</a:t>
            </a:r>
          </a:p>
        </p:txBody>
      </p:sp>
      <p:sp>
        <p:nvSpPr>
          <p:cNvPr id="7" name="Text Placeholder 6"/>
          <p:cNvSpPr>
            <a:spLocks noGrp="1"/>
          </p:cNvSpPr>
          <p:nvPr>
            <p:ph type="body" sz="quarter" idx="12" hasCustomPrompt="1"/>
          </p:nvPr>
        </p:nvSpPr>
        <p:spPr>
          <a:xfrm>
            <a:off x="546786" y="988541"/>
            <a:ext cx="3796614" cy="4036520"/>
          </a:xfrm>
          <a:prstGeom prst="rect">
            <a:avLst/>
          </a:prstGeom>
        </p:spPr>
        <p:txBody>
          <a:bodyPr lIns="0" tIns="0" rIns="0" bIns="0"/>
          <a:lstStyle>
            <a:lvl1pPr marL="0" indent="0">
              <a:buFontTx/>
              <a:buNone/>
              <a:defRPr sz="2250" b="1" i="1">
                <a:solidFill>
                  <a:schemeClr val="tx2"/>
                </a:solidFill>
                <a:latin typeface="Arial" panose="020B0604020202020204" pitchFamily="34" charset="0"/>
                <a:cs typeface="Arial" panose="020B0604020202020204" pitchFamily="34" charset="0"/>
              </a:defRPr>
            </a:lvl1pPr>
            <a:lvl2pPr marL="342900" indent="0">
              <a:buFontTx/>
              <a:buNone/>
              <a:defRPr sz="3000" b="1">
                <a:solidFill>
                  <a:srgbClr val="92D050"/>
                </a:solidFill>
                <a:latin typeface="Arial" panose="020B0604020202020204" pitchFamily="34" charset="0"/>
                <a:cs typeface="Arial" panose="020B0604020202020204" pitchFamily="34" charset="0"/>
              </a:defRPr>
            </a:lvl2pPr>
            <a:lvl3pPr marL="685800" indent="0">
              <a:buFontTx/>
              <a:buNone/>
              <a:defRPr sz="3000" b="1">
                <a:solidFill>
                  <a:srgbClr val="92D050"/>
                </a:solidFill>
                <a:latin typeface="Arial" panose="020B0604020202020204" pitchFamily="34" charset="0"/>
                <a:cs typeface="Arial" panose="020B0604020202020204" pitchFamily="34" charset="0"/>
              </a:defRPr>
            </a:lvl3pPr>
            <a:lvl4pPr marL="1028700" indent="0">
              <a:buFontTx/>
              <a:buNone/>
              <a:defRPr sz="3000" b="1">
                <a:solidFill>
                  <a:srgbClr val="92D050"/>
                </a:solidFill>
                <a:latin typeface="Arial" panose="020B0604020202020204" pitchFamily="34" charset="0"/>
                <a:cs typeface="Arial" panose="020B0604020202020204" pitchFamily="34" charset="0"/>
              </a:defRPr>
            </a:lvl4pPr>
            <a:lvl5pPr marL="1371600" indent="0">
              <a:buFontTx/>
              <a:buNone/>
              <a:defRPr sz="3000" b="1">
                <a:solidFill>
                  <a:srgbClr val="92D050"/>
                </a:solidFill>
                <a:latin typeface="Arial" panose="020B0604020202020204" pitchFamily="34" charset="0"/>
                <a:cs typeface="Arial" panose="020B0604020202020204" pitchFamily="34" charset="0"/>
              </a:defRPr>
            </a:lvl5pPr>
          </a:lstStyle>
          <a:p>
            <a:pPr lvl="0"/>
            <a:r>
              <a:rPr lang="en-US" dirty="0"/>
              <a:t>“Quote sentence 30pt.</a:t>
            </a:r>
            <a:br>
              <a:rPr lang="en-US" dirty="0"/>
            </a:br>
            <a:r>
              <a:rPr lang="en-US" dirty="0"/>
              <a:t>Arial Bold lorem ipsum dolor sit </a:t>
            </a:r>
            <a:r>
              <a:rPr lang="en-US" dirty="0" err="1"/>
              <a:t>amet</a:t>
            </a:r>
            <a:r>
              <a:rPr lang="en-US" dirty="0"/>
              <a:t> </a:t>
            </a:r>
            <a:r>
              <a:rPr lang="en-US" dirty="0" err="1"/>
              <a:t>consectetur</a:t>
            </a:r>
            <a:r>
              <a:rPr lang="en-US" dirty="0"/>
              <a:t>  </a:t>
            </a:r>
            <a:r>
              <a:rPr lang="en-US" dirty="0" err="1"/>
              <a:t>adipiscing.Vivamus</a:t>
            </a:r>
            <a:r>
              <a:rPr lang="en-US" dirty="0"/>
              <a:t> et ex cursus, </a:t>
            </a:r>
            <a:r>
              <a:rPr lang="en-US" dirty="0" err="1"/>
              <a:t>scelerisque</a:t>
            </a:r>
            <a:r>
              <a:rPr lang="en-US" dirty="0"/>
              <a:t> </a:t>
            </a:r>
            <a:r>
              <a:rPr lang="en-US" dirty="0" err="1"/>
              <a:t>enim</a:t>
            </a:r>
            <a:r>
              <a:rPr lang="en-US" dirty="0"/>
              <a:t> in </a:t>
            </a:r>
            <a:r>
              <a:rPr lang="en-US" dirty="0" err="1"/>
              <a:t>molestie</a:t>
            </a:r>
            <a:r>
              <a:rPr lang="en-US" dirty="0"/>
              <a:t> </a:t>
            </a:r>
            <a:r>
              <a:rPr lang="en-US" dirty="0" err="1"/>
              <a:t>urna</a:t>
            </a:r>
            <a:r>
              <a:rPr lang="en-US" dirty="0"/>
              <a:t>.”</a:t>
            </a:r>
            <a:br>
              <a:rPr lang="en-US" dirty="0"/>
            </a:br>
            <a:br>
              <a:rPr lang="en-US" dirty="0"/>
            </a:br>
            <a:r>
              <a:rPr lang="en-US" dirty="0"/>
              <a:t>First, Last Name</a:t>
            </a:r>
          </a:p>
        </p:txBody>
      </p:sp>
    </p:spTree>
    <p:extLst>
      <p:ext uri="{BB962C8B-B14F-4D97-AF65-F5344CB8AC3E}">
        <p14:creationId xmlns:p14="http://schemas.microsoft.com/office/powerpoint/2010/main" val="17744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theme photo-06">
    <p:spTree>
      <p:nvGrpSpPr>
        <p:cNvPr id="1" name=""/>
        <p:cNvGrpSpPr/>
        <p:nvPr/>
      </p:nvGrpSpPr>
      <p:grpSpPr>
        <a:xfrm>
          <a:off x="0" y="0"/>
          <a:ext cx="0" cy="0"/>
          <a:chOff x="0" y="0"/>
          <a:chExt cx="0" cy="0"/>
        </a:xfrm>
      </p:grpSpPr>
      <p:sp>
        <p:nvSpPr>
          <p:cNvPr id="4" name="Picture Placeholder 6"/>
          <p:cNvSpPr txBox="1">
            <a:spLocks/>
          </p:cNvSpPr>
          <p:nvPr/>
        </p:nvSpPr>
        <p:spPr bwMode="gray">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 name="Picture 1"/>
          <p:cNvPicPr>
            <a:picLocks noChangeAspect="1"/>
          </p:cNvPicPr>
          <p:nvPr/>
        </p:nvPicPr>
        <p:blipFill>
          <a:blip r:embed="rId3"/>
          <a:stretch>
            <a:fillRect/>
          </a:stretch>
        </p:blipFill>
        <p:spPr>
          <a:xfrm>
            <a:off x="0" y="0"/>
            <a:ext cx="6443663" cy="6858000"/>
          </a:xfrm>
          <a:prstGeom prst="rect">
            <a:avLst/>
          </a:prstGeom>
        </p:spPr>
      </p:pic>
      <p:sp>
        <p:nvSpPr>
          <p:cNvPr id="6" name="Rectangle 4"/>
          <p:cNvSpPr/>
          <p:nvPr/>
        </p:nvSpPr>
        <p:spPr bwMode="ltGray">
          <a:xfrm>
            <a:off x="4594622"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1"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60359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theme photo-01">
    <p:spTree>
      <p:nvGrpSpPr>
        <p:cNvPr id="1" name=""/>
        <p:cNvGrpSpPr/>
        <p:nvPr/>
      </p:nvGrpSpPr>
      <p:grpSpPr>
        <a:xfrm>
          <a:off x="0" y="0"/>
          <a:ext cx="0" cy="0"/>
          <a:chOff x="0" y="0"/>
          <a:chExt cx="0" cy="0"/>
        </a:xfrm>
      </p:grpSpPr>
      <p:sp>
        <p:nvSpPr>
          <p:cNvPr id="4" name="Picture Placeholder 6"/>
          <p:cNvSpPr txBox="1">
            <a:spLocks/>
          </p:cNvSpPr>
          <p:nvPr userDrawn="1"/>
        </p:nvSpPr>
        <p:spPr>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4"/>
          <p:cNvSpPr/>
          <p:nvPr/>
        </p:nvSpPr>
        <p:spPr bwMode="ltGray">
          <a:xfrm>
            <a:off x="4597789"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85950852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theme photo-02">
    <p:spTree>
      <p:nvGrpSpPr>
        <p:cNvPr id="1" name=""/>
        <p:cNvGrpSpPr/>
        <p:nvPr/>
      </p:nvGrpSpPr>
      <p:grpSpPr>
        <a:xfrm>
          <a:off x="0" y="0"/>
          <a:ext cx="0" cy="0"/>
          <a:chOff x="0" y="0"/>
          <a:chExt cx="0" cy="0"/>
        </a:xfrm>
      </p:grpSpPr>
      <p:sp>
        <p:nvSpPr>
          <p:cNvPr id="4" name="Picture Placeholder 6"/>
          <p:cNvSpPr txBox="1">
            <a:spLocks/>
          </p:cNvSpPr>
          <p:nvPr/>
        </p:nvSpPr>
        <p:spPr>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4"/>
          <p:cNvSpPr/>
          <p:nvPr/>
        </p:nvSpPr>
        <p:spPr bwMode="ltGray">
          <a:xfrm>
            <a:off x="4594622"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15070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theme photo-03">
    <p:spTree>
      <p:nvGrpSpPr>
        <p:cNvPr id="1" name=""/>
        <p:cNvGrpSpPr/>
        <p:nvPr/>
      </p:nvGrpSpPr>
      <p:grpSpPr>
        <a:xfrm>
          <a:off x="0" y="0"/>
          <a:ext cx="0" cy="0"/>
          <a:chOff x="0" y="0"/>
          <a:chExt cx="0" cy="0"/>
        </a:xfrm>
      </p:grpSpPr>
      <p:sp>
        <p:nvSpPr>
          <p:cNvPr id="4" name="Picture Placeholder 6"/>
          <p:cNvSpPr txBox="1">
            <a:spLocks/>
          </p:cNvSpPr>
          <p:nvPr/>
        </p:nvSpPr>
        <p:spPr>
          <a:xfrm>
            <a:off x="0" y="0"/>
            <a:ext cx="6446044" cy="6858000"/>
          </a:xfrm>
          <a:prstGeom prst="rect">
            <a:avLst/>
          </a:prstGeom>
          <a:blipFill>
            <a:blip r:embed="rId2"/>
            <a:stretch>
              <a:fillRect/>
            </a:stretch>
          </a:blipFill>
        </p:spPr>
        <p:txBody>
          <a:bodyPr/>
          <a:lstStyle>
            <a:lvl1pPr algn="l" rtl="0" eaLnBrk="1" fontAlgn="base" hangingPunct="1">
              <a:spcBef>
                <a:spcPct val="0"/>
              </a:spcBef>
              <a:spcAft>
                <a:spcPts val="600"/>
              </a:spcAft>
              <a:buFont typeface="Arial" panose="020B0604020202020204" pitchFamily="34" charset="0"/>
              <a:defRPr lang="en-US" b="1" kern="1200">
                <a:solidFill>
                  <a:schemeClr val="tx2"/>
                </a:solidFill>
                <a:latin typeface="+mn-lt"/>
                <a:ea typeface="+mn-ea"/>
                <a:cs typeface="+mn-cs"/>
              </a:defRPr>
            </a:lvl1pPr>
            <a:lvl2pPr algn="l" rtl="0" eaLnBrk="1" fontAlgn="base" hangingPunct="1">
              <a:spcBef>
                <a:spcPct val="0"/>
              </a:spcBef>
              <a:spcAft>
                <a:spcPts val="600"/>
              </a:spcAft>
              <a:buFont typeface="Arial" panose="020B0604020202020204" pitchFamily="34" charset="0"/>
              <a:defRPr sz="1600" kern="1200">
                <a:solidFill>
                  <a:schemeClr val="tx1"/>
                </a:solidFill>
                <a:latin typeface="+mn-lt"/>
                <a:ea typeface="+mn-ea"/>
                <a:cs typeface="+mn-cs"/>
              </a:defRPr>
            </a:lvl2pPr>
            <a:lvl3pPr marL="228600" indent="-228600" algn="l" rtl="0" eaLnBrk="1" fontAlgn="base" hangingPunct="1">
              <a:spcBef>
                <a:spcPct val="0"/>
              </a:spcBef>
              <a:spcAft>
                <a:spcPts val="600"/>
              </a:spcAft>
              <a:buFont typeface="Arial" panose="020B0604020202020204" pitchFamily="34" charset="0"/>
              <a:buChar char="&gt;"/>
              <a:defRPr sz="1600" kern="1200">
                <a:solidFill>
                  <a:schemeClr val="tx1"/>
                </a:solidFill>
                <a:latin typeface="+mn-lt"/>
                <a:ea typeface="+mn-ea"/>
                <a:cs typeface="+mn-cs"/>
              </a:defRPr>
            </a:lvl3pPr>
            <a:lvl4pPr marL="458788"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4pPr>
            <a:lvl5pPr marL="685800" indent="-228600" algn="l" rtl="0" eaLnBrk="1" fontAlgn="base" hangingPunct="1">
              <a:spcBef>
                <a:spcPct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dirty="0"/>
          </a:p>
        </p:txBody>
      </p:sp>
      <p:sp>
        <p:nvSpPr>
          <p:cNvPr id="5" name="Rectangle 3"/>
          <p:cNvSpPr/>
          <p:nvPr/>
        </p:nvSpPr>
        <p:spPr bwMode="ltGray">
          <a:xfrm>
            <a:off x="6443662" y="0"/>
            <a:ext cx="2711054" cy="6858000"/>
          </a:xfrm>
          <a:prstGeom prst="rect">
            <a:avLst/>
          </a:prstGeom>
          <a:solidFill>
            <a:srgbClr val="0046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4"/>
          <p:cNvSpPr/>
          <p:nvPr/>
        </p:nvSpPr>
        <p:spPr bwMode="ltGray">
          <a:xfrm>
            <a:off x="4594622" y="0"/>
            <a:ext cx="1851422"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ERP Solutions</a:t>
            </a:r>
            <a:endParaRPr lang="en-US" altLang="en-US" sz="1800" b="1" i="0" dirty="0">
              <a:solidFill>
                <a:srgbClr val="5E9DAB"/>
              </a:solidFill>
            </a:endParaRPr>
          </a:p>
        </p:txBody>
      </p:sp>
      <p:pic>
        <p:nvPicPr>
          <p:cNvPr id="1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0"/>
          </p:nvPr>
        </p:nvSpPr>
        <p:spPr bwMode="white">
          <a:xfrm>
            <a:off x="419909" y="3657601"/>
            <a:ext cx="4165997" cy="1658937"/>
          </a:xfrm>
          <a:prstGeom prst="rect">
            <a:avLst/>
          </a:prstGeom>
        </p:spPr>
        <p:txBody>
          <a:bodyPr lIns="0" tIns="0" rIns="0" bIns="0"/>
          <a:lstStyle>
            <a:lvl1pPr>
              <a:defRPr sz="300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38245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Divid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1657856"/>
            <a:ext cx="5372100" cy="45143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3429000" y="427034"/>
            <a:ext cx="5397193" cy="802158"/>
          </a:xfrm>
          <a:prstGeom prst="rect">
            <a:avLst/>
          </a:prstGeom>
        </p:spPr>
        <p:txBody>
          <a:bodyPr/>
          <a:lstStyle/>
          <a:p>
            <a:r>
              <a:rPr lang="en-US"/>
              <a:t>Click to edit Master title style</a:t>
            </a:r>
            <a:endParaRPr lang="en-US" dirty="0"/>
          </a:p>
        </p:txBody>
      </p:sp>
      <p:sp>
        <p:nvSpPr>
          <p:cNvPr id="10" name="Rectangle 9"/>
          <p:cNvSpPr>
            <a:spLocks noChangeArrowheads="1"/>
          </p:cNvSpPr>
          <p:nvPr/>
        </p:nvSpPr>
        <p:spPr bwMode="auto">
          <a:xfrm>
            <a:off x="0" y="0"/>
            <a:ext cx="3211975" cy="6858000"/>
          </a:xfrm>
          <a:prstGeom prst="rect">
            <a:avLst/>
          </a:prstGeom>
          <a:solidFill>
            <a:srgbClr val="00465B"/>
          </a:solidFill>
          <a:ln w="9525">
            <a:noFill/>
            <a:miter lim="800000"/>
            <a:headEnd/>
            <a:tailEnd/>
          </a:ln>
        </p:spPr>
        <p:txBody>
          <a:bodyPr wrap="none" anchor="ctr"/>
          <a:lstStyle/>
          <a:p>
            <a:pPr fontAlgn="auto">
              <a:spcBef>
                <a:spcPts val="0"/>
              </a:spcBef>
              <a:spcAft>
                <a:spcPts val="0"/>
              </a:spcAft>
              <a:defRPr/>
            </a:pPr>
            <a:endParaRPr lang="en-US" sz="1800" dirty="0">
              <a:solidFill>
                <a:srgbClr val="000000"/>
              </a:solidFill>
              <a:latin typeface="Arial"/>
              <a:ea typeface="ＭＳ Ｐゴシック" pitchFamily="-112" charset="-128"/>
              <a:cs typeface="ＭＳ Ｐゴシック" pitchFamily="-112" charset="-128"/>
            </a:endParaRPr>
          </a:p>
        </p:txBody>
      </p:sp>
      <p:sp>
        <p:nvSpPr>
          <p:cNvPr id="11" name="Freeform 1"/>
          <p:cNvSpPr>
            <a:spLocks noChangeArrowheads="1"/>
          </p:cNvSpPr>
          <p:nvPr/>
        </p:nvSpPr>
        <p:spPr bwMode="auto">
          <a:xfrm>
            <a:off x="64931" y="5195888"/>
            <a:ext cx="3078956" cy="976312"/>
          </a:xfrm>
          <a:custGeom>
            <a:avLst/>
            <a:gdLst>
              <a:gd name="T0" fmla="*/ 4837 w 11404"/>
              <a:gd name="T1" fmla="*/ 2666 h 2713"/>
              <a:gd name="T2" fmla="*/ 4153 w 11404"/>
              <a:gd name="T3" fmla="*/ 2462 h 2713"/>
              <a:gd name="T4" fmla="*/ 2441 w 11404"/>
              <a:gd name="T5" fmla="*/ 2712 h 2713"/>
              <a:gd name="T6" fmla="*/ 10389 w 11404"/>
              <a:gd name="T7" fmla="*/ 2423 h 2713"/>
              <a:gd name="T8" fmla="*/ 9216 w 11404"/>
              <a:gd name="T9" fmla="*/ 2705 h 2713"/>
              <a:gd name="T10" fmla="*/ 7733 w 11404"/>
              <a:gd name="T11" fmla="*/ 2705 h 2713"/>
              <a:gd name="T12" fmla="*/ 6566 w 11404"/>
              <a:gd name="T13" fmla="*/ 2423 h 2713"/>
              <a:gd name="T14" fmla="*/ 5337 w 11404"/>
              <a:gd name="T15" fmla="*/ 2712 h 2713"/>
              <a:gd name="T16" fmla="*/ 976 w 11404"/>
              <a:gd name="T17" fmla="*/ 2666 h 2713"/>
              <a:gd name="T18" fmla="*/ 292 w 11404"/>
              <a:gd name="T19" fmla="*/ 2462 h 2713"/>
              <a:gd name="T20" fmla="*/ 10163 w 11404"/>
              <a:gd name="T21" fmla="*/ 2229 h 2713"/>
              <a:gd name="T22" fmla="*/ 9420 w 11404"/>
              <a:gd name="T23" fmla="*/ 1941 h 2713"/>
              <a:gd name="T24" fmla="*/ 8257 w 11404"/>
              <a:gd name="T25" fmla="*/ 2222 h 2713"/>
              <a:gd name="T26" fmla="*/ 6767 w 11404"/>
              <a:gd name="T27" fmla="*/ 2222 h 2713"/>
              <a:gd name="T28" fmla="*/ 6084 w 11404"/>
              <a:gd name="T29" fmla="*/ 1941 h 2713"/>
              <a:gd name="T30" fmla="*/ 4854 w 11404"/>
              <a:gd name="T31" fmla="*/ 2229 h 2713"/>
              <a:gd name="T32" fmla="*/ 3389 w 11404"/>
              <a:gd name="T33" fmla="*/ 2184 h 2713"/>
              <a:gd name="T34" fmla="*/ 2705 w 11404"/>
              <a:gd name="T35" fmla="*/ 1979 h 2713"/>
              <a:gd name="T36" fmla="*/ 993 w 11404"/>
              <a:gd name="T37" fmla="*/ 2229 h 2713"/>
              <a:gd name="T38" fmla="*/ 253 w 11404"/>
              <a:gd name="T39" fmla="*/ 1941 h 2713"/>
              <a:gd name="T40" fmla="*/ 10184 w 11404"/>
              <a:gd name="T41" fmla="*/ 1740 h 2713"/>
              <a:gd name="T42" fmla="*/ 8698 w 11404"/>
              <a:gd name="T43" fmla="*/ 1740 h 2713"/>
              <a:gd name="T44" fmla="*/ 8014 w 11404"/>
              <a:gd name="T45" fmla="*/ 1458 h 2713"/>
              <a:gd name="T46" fmla="*/ 6302 w 11404"/>
              <a:gd name="T47" fmla="*/ 1747 h 2713"/>
              <a:gd name="T48" fmla="*/ 1941 w 11404"/>
              <a:gd name="T49" fmla="*/ 1701 h 2713"/>
              <a:gd name="T50" fmla="*/ 1257 w 11404"/>
              <a:gd name="T51" fmla="*/ 1497 h 2713"/>
              <a:gd name="T52" fmla="*/ 10646 w 11404"/>
              <a:gd name="T53" fmla="*/ 1747 h 2713"/>
              <a:gd name="T54" fmla="*/ 5080 w 11404"/>
              <a:gd name="T55" fmla="*/ 1458 h 2713"/>
              <a:gd name="T56" fmla="*/ 3910 w 11404"/>
              <a:gd name="T57" fmla="*/ 1740 h 2713"/>
              <a:gd name="T58" fmla="*/ 2424 w 11404"/>
              <a:gd name="T59" fmla="*/ 1740 h 2713"/>
              <a:gd name="T60" fmla="*/ 7532 w 11404"/>
              <a:gd name="T61" fmla="*/ 976 h 2713"/>
              <a:gd name="T62" fmla="*/ 4372 w 11404"/>
              <a:gd name="T63" fmla="*/ 1264 h 2713"/>
              <a:gd name="T64" fmla="*/ 2906 w 11404"/>
              <a:gd name="T65" fmla="*/ 1219 h 2713"/>
              <a:gd name="T66" fmla="*/ 11393 w 11404"/>
              <a:gd name="T67" fmla="*/ 1014 h 2713"/>
              <a:gd name="T68" fmla="*/ 9198 w 11404"/>
              <a:gd name="T69" fmla="*/ 1264 h 2713"/>
              <a:gd name="T70" fmla="*/ 8458 w 11404"/>
              <a:gd name="T71" fmla="*/ 976 h 2713"/>
              <a:gd name="T72" fmla="*/ 6806 w 11404"/>
              <a:gd name="T73" fmla="*/ 1257 h 2713"/>
              <a:gd name="T74" fmla="*/ 5319 w 11404"/>
              <a:gd name="T75" fmla="*/ 1257 h 2713"/>
              <a:gd name="T76" fmla="*/ 1740 w 11404"/>
              <a:gd name="T77" fmla="*/ 976 h 2713"/>
              <a:gd name="T78" fmla="*/ 511 w 11404"/>
              <a:gd name="T79" fmla="*/ 1264 h 2713"/>
              <a:gd name="T80" fmla="*/ 10146 w 11404"/>
              <a:gd name="T81" fmla="*/ 736 h 2713"/>
              <a:gd name="T82" fmla="*/ 9459 w 11404"/>
              <a:gd name="T83" fmla="*/ 532 h 2713"/>
              <a:gd name="T84" fmla="*/ 7750 w 11404"/>
              <a:gd name="T85" fmla="*/ 782 h 2713"/>
              <a:gd name="T86" fmla="*/ 6528 w 11404"/>
              <a:gd name="T87" fmla="*/ 493 h 2713"/>
              <a:gd name="T88" fmla="*/ 5358 w 11404"/>
              <a:gd name="T89" fmla="*/ 775 h 2713"/>
              <a:gd name="T90" fmla="*/ 976 w 11404"/>
              <a:gd name="T91" fmla="*/ 775 h 2713"/>
              <a:gd name="T92" fmla="*/ 292 w 11404"/>
              <a:gd name="T93" fmla="*/ 493 h 2713"/>
              <a:gd name="T94" fmla="*/ 7268 w 11404"/>
              <a:gd name="T95" fmla="*/ 782 h 2713"/>
              <a:gd name="T96" fmla="*/ 3871 w 11404"/>
              <a:gd name="T97" fmla="*/ 736 h 2713"/>
              <a:gd name="T98" fmla="*/ 3188 w 11404"/>
              <a:gd name="T99" fmla="*/ 532 h 2713"/>
              <a:gd name="T100" fmla="*/ 10646 w 11404"/>
              <a:gd name="T101" fmla="*/ 300 h 2713"/>
              <a:gd name="T102" fmla="*/ 9906 w 11404"/>
              <a:gd name="T103" fmla="*/ 11 h 2713"/>
              <a:gd name="T104" fmla="*/ 8737 w 11404"/>
              <a:gd name="T105" fmla="*/ 293 h 2713"/>
              <a:gd name="T106" fmla="*/ 7250 w 11404"/>
              <a:gd name="T107" fmla="*/ 293 h 2713"/>
              <a:gd name="T108" fmla="*/ 6566 w 11404"/>
              <a:gd name="T109" fmla="*/ 11 h 2713"/>
              <a:gd name="T110" fmla="*/ 5337 w 11404"/>
              <a:gd name="T111" fmla="*/ 300 h 2713"/>
              <a:gd name="T112" fmla="*/ 3871 w 11404"/>
              <a:gd name="T113" fmla="*/ 254 h 2713"/>
              <a:gd name="T114" fmla="*/ 3188 w 11404"/>
              <a:gd name="T115" fmla="*/ 50 h 2713"/>
              <a:gd name="T116" fmla="*/ 1476 w 11404"/>
              <a:gd name="T117" fmla="*/ 300 h 2713"/>
              <a:gd name="T118" fmla="*/ 736 w 11404"/>
              <a:gd name="T119" fmla="*/ 11 h 2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04" h="2713">
                <a:moveTo>
                  <a:pt x="10646" y="2712"/>
                </a:moveTo>
                <a:cubicBezTo>
                  <a:pt x="10639" y="2712"/>
                  <a:pt x="10632" y="2708"/>
                  <a:pt x="10628" y="2705"/>
                </a:cubicBezTo>
                <a:cubicBezTo>
                  <a:pt x="10618" y="2694"/>
                  <a:pt x="10618" y="2676"/>
                  <a:pt x="10628" y="2666"/>
                </a:cubicBezTo>
                <a:lnTo>
                  <a:pt x="10871" y="2423"/>
                </a:lnTo>
                <a:cubicBezTo>
                  <a:pt x="10882" y="2412"/>
                  <a:pt x="10899" y="2412"/>
                  <a:pt x="10910" y="2423"/>
                </a:cubicBezTo>
                <a:cubicBezTo>
                  <a:pt x="10920" y="2434"/>
                  <a:pt x="10921" y="2451"/>
                  <a:pt x="10910" y="2462"/>
                </a:cubicBezTo>
                <a:lnTo>
                  <a:pt x="10667" y="2701"/>
                </a:lnTo>
                <a:cubicBezTo>
                  <a:pt x="10660" y="2712"/>
                  <a:pt x="10653" y="2712"/>
                  <a:pt x="10646" y="2712"/>
                </a:cubicBezTo>
                <a:close/>
                <a:moveTo>
                  <a:pt x="7268" y="2712"/>
                </a:moveTo>
                <a:cubicBezTo>
                  <a:pt x="7260" y="2712"/>
                  <a:pt x="7253" y="2708"/>
                  <a:pt x="7250" y="2705"/>
                </a:cubicBezTo>
                <a:cubicBezTo>
                  <a:pt x="7239" y="2694"/>
                  <a:pt x="7239" y="2676"/>
                  <a:pt x="7250" y="2666"/>
                </a:cubicBezTo>
                <a:lnTo>
                  <a:pt x="7493" y="2423"/>
                </a:lnTo>
                <a:cubicBezTo>
                  <a:pt x="7504" y="2412"/>
                  <a:pt x="7521" y="2412"/>
                  <a:pt x="7532" y="2423"/>
                </a:cubicBezTo>
                <a:cubicBezTo>
                  <a:pt x="7542" y="2434"/>
                  <a:pt x="7542" y="2451"/>
                  <a:pt x="7532" y="2462"/>
                </a:cubicBezTo>
                <a:lnTo>
                  <a:pt x="7289" y="2701"/>
                </a:lnTo>
                <a:cubicBezTo>
                  <a:pt x="7282" y="2712"/>
                  <a:pt x="7275" y="2712"/>
                  <a:pt x="7268" y="2712"/>
                </a:cubicBezTo>
                <a:close/>
                <a:moveTo>
                  <a:pt x="4854" y="2712"/>
                </a:moveTo>
                <a:cubicBezTo>
                  <a:pt x="4847" y="2712"/>
                  <a:pt x="4840" y="2708"/>
                  <a:pt x="4837" y="2705"/>
                </a:cubicBezTo>
                <a:cubicBezTo>
                  <a:pt x="4826" y="2694"/>
                  <a:pt x="4826" y="2676"/>
                  <a:pt x="4837" y="2666"/>
                </a:cubicBezTo>
                <a:lnTo>
                  <a:pt x="5080" y="2423"/>
                </a:lnTo>
                <a:cubicBezTo>
                  <a:pt x="5090" y="2412"/>
                  <a:pt x="5108" y="2412"/>
                  <a:pt x="5119" y="2423"/>
                </a:cubicBezTo>
                <a:cubicBezTo>
                  <a:pt x="5129" y="2434"/>
                  <a:pt x="5129" y="2451"/>
                  <a:pt x="5119" y="2462"/>
                </a:cubicBezTo>
                <a:lnTo>
                  <a:pt x="4875" y="2701"/>
                </a:lnTo>
                <a:cubicBezTo>
                  <a:pt x="4865" y="2712"/>
                  <a:pt x="4861" y="2712"/>
                  <a:pt x="4854" y="2712"/>
                </a:cubicBezTo>
                <a:close/>
                <a:moveTo>
                  <a:pt x="4372" y="2712"/>
                </a:moveTo>
                <a:cubicBezTo>
                  <a:pt x="4365" y="2712"/>
                  <a:pt x="4358" y="2708"/>
                  <a:pt x="4354" y="2705"/>
                </a:cubicBezTo>
                <a:cubicBezTo>
                  <a:pt x="4344" y="2694"/>
                  <a:pt x="4344" y="2676"/>
                  <a:pt x="4354" y="2666"/>
                </a:cubicBezTo>
                <a:lnTo>
                  <a:pt x="4597" y="2423"/>
                </a:lnTo>
                <a:cubicBezTo>
                  <a:pt x="4608" y="2412"/>
                  <a:pt x="4625" y="2412"/>
                  <a:pt x="4636" y="2423"/>
                </a:cubicBezTo>
                <a:cubicBezTo>
                  <a:pt x="4646" y="2434"/>
                  <a:pt x="4646" y="2451"/>
                  <a:pt x="4636" y="2462"/>
                </a:cubicBezTo>
                <a:lnTo>
                  <a:pt x="4393" y="2701"/>
                </a:lnTo>
                <a:cubicBezTo>
                  <a:pt x="4382" y="2712"/>
                  <a:pt x="4379" y="2712"/>
                  <a:pt x="4372" y="2712"/>
                </a:cubicBezTo>
                <a:close/>
                <a:moveTo>
                  <a:pt x="3889" y="2712"/>
                </a:moveTo>
                <a:cubicBezTo>
                  <a:pt x="3882" y="2712"/>
                  <a:pt x="3875" y="2708"/>
                  <a:pt x="3871" y="2705"/>
                </a:cubicBezTo>
                <a:cubicBezTo>
                  <a:pt x="3861" y="2694"/>
                  <a:pt x="3861" y="2676"/>
                  <a:pt x="3871" y="2666"/>
                </a:cubicBezTo>
                <a:lnTo>
                  <a:pt x="4115" y="2423"/>
                </a:lnTo>
                <a:cubicBezTo>
                  <a:pt x="4125" y="2412"/>
                  <a:pt x="4143" y="2412"/>
                  <a:pt x="4153" y="2423"/>
                </a:cubicBezTo>
                <a:cubicBezTo>
                  <a:pt x="4164" y="2434"/>
                  <a:pt x="4164" y="2451"/>
                  <a:pt x="4153" y="2462"/>
                </a:cubicBezTo>
                <a:lnTo>
                  <a:pt x="3910" y="2701"/>
                </a:lnTo>
                <a:cubicBezTo>
                  <a:pt x="3900" y="2712"/>
                  <a:pt x="3896" y="2712"/>
                  <a:pt x="3889" y="2712"/>
                </a:cubicBezTo>
                <a:close/>
                <a:moveTo>
                  <a:pt x="3406" y="2712"/>
                </a:moveTo>
                <a:cubicBezTo>
                  <a:pt x="3399" y="2712"/>
                  <a:pt x="3392" y="2708"/>
                  <a:pt x="3389" y="2705"/>
                </a:cubicBezTo>
                <a:cubicBezTo>
                  <a:pt x="3378" y="2694"/>
                  <a:pt x="3378" y="2676"/>
                  <a:pt x="3389" y="2666"/>
                </a:cubicBezTo>
                <a:lnTo>
                  <a:pt x="3632" y="2423"/>
                </a:lnTo>
                <a:cubicBezTo>
                  <a:pt x="3642" y="2412"/>
                  <a:pt x="3660" y="2412"/>
                  <a:pt x="3671" y="2423"/>
                </a:cubicBezTo>
                <a:cubicBezTo>
                  <a:pt x="3681" y="2434"/>
                  <a:pt x="3681" y="2451"/>
                  <a:pt x="3671" y="2462"/>
                </a:cubicBezTo>
                <a:lnTo>
                  <a:pt x="3428" y="2701"/>
                </a:lnTo>
                <a:cubicBezTo>
                  <a:pt x="3417" y="2712"/>
                  <a:pt x="3413" y="2712"/>
                  <a:pt x="3406" y="2712"/>
                </a:cubicBezTo>
                <a:close/>
                <a:moveTo>
                  <a:pt x="2924" y="2712"/>
                </a:moveTo>
                <a:cubicBezTo>
                  <a:pt x="2917" y="2712"/>
                  <a:pt x="2910" y="2708"/>
                  <a:pt x="2906" y="2705"/>
                </a:cubicBezTo>
                <a:cubicBezTo>
                  <a:pt x="2896" y="2694"/>
                  <a:pt x="2896" y="2676"/>
                  <a:pt x="2906" y="2666"/>
                </a:cubicBezTo>
                <a:lnTo>
                  <a:pt x="3149" y="2423"/>
                </a:lnTo>
                <a:cubicBezTo>
                  <a:pt x="3160" y="2412"/>
                  <a:pt x="3177" y="2412"/>
                  <a:pt x="3188" y="2423"/>
                </a:cubicBezTo>
                <a:cubicBezTo>
                  <a:pt x="3199" y="2434"/>
                  <a:pt x="3199" y="2451"/>
                  <a:pt x="3188" y="2462"/>
                </a:cubicBezTo>
                <a:lnTo>
                  <a:pt x="2945" y="2701"/>
                </a:lnTo>
                <a:cubicBezTo>
                  <a:pt x="2934" y="2712"/>
                  <a:pt x="2931" y="2712"/>
                  <a:pt x="2924" y="2712"/>
                </a:cubicBezTo>
                <a:close/>
                <a:moveTo>
                  <a:pt x="2441" y="2712"/>
                </a:moveTo>
                <a:cubicBezTo>
                  <a:pt x="2434" y="2712"/>
                  <a:pt x="2427" y="2708"/>
                  <a:pt x="2424" y="2705"/>
                </a:cubicBezTo>
                <a:cubicBezTo>
                  <a:pt x="2413" y="2694"/>
                  <a:pt x="2413" y="2676"/>
                  <a:pt x="2424" y="2666"/>
                </a:cubicBezTo>
                <a:lnTo>
                  <a:pt x="2667" y="2423"/>
                </a:lnTo>
                <a:cubicBezTo>
                  <a:pt x="2677" y="2412"/>
                  <a:pt x="2694" y="2412"/>
                  <a:pt x="2705" y="2423"/>
                </a:cubicBezTo>
                <a:cubicBezTo>
                  <a:pt x="2715" y="2434"/>
                  <a:pt x="2716" y="2451"/>
                  <a:pt x="2705" y="2462"/>
                </a:cubicBezTo>
                <a:lnTo>
                  <a:pt x="2462" y="2701"/>
                </a:lnTo>
                <a:cubicBezTo>
                  <a:pt x="2452" y="2712"/>
                  <a:pt x="2448" y="2712"/>
                  <a:pt x="2441" y="2712"/>
                </a:cubicBezTo>
                <a:close/>
                <a:moveTo>
                  <a:pt x="11129" y="2712"/>
                </a:moveTo>
                <a:cubicBezTo>
                  <a:pt x="11122" y="2712"/>
                  <a:pt x="11114" y="2708"/>
                  <a:pt x="11111" y="2705"/>
                </a:cubicBezTo>
                <a:cubicBezTo>
                  <a:pt x="11100" y="2694"/>
                  <a:pt x="11100" y="2676"/>
                  <a:pt x="11111" y="2666"/>
                </a:cubicBezTo>
                <a:lnTo>
                  <a:pt x="11354" y="2423"/>
                </a:lnTo>
                <a:cubicBezTo>
                  <a:pt x="11365" y="2412"/>
                  <a:pt x="11382" y="2412"/>
                  <a:pt x="11393" y="2423"/>
                </a:cubicBezTo>
                <a:cubicBezTo>
                  <a:pt x="11403" y="2434"/>
                  <a:pt x="11403" y="2451"/>
                  <a:pt x="11393" y="2462"/>
                </a:cubicBezTo>
                <a:lnTo>
                  <a:pt x="11150" y="2705"/>
                </a:lnTo>
                <a:cubicBezTo>
                  <a:pt x="11143" y="2712"/>
                  <a:pt x="11136" y="2712"/>
                  <a:pt x="11129" y="2712"/>
                </a:cubicBezTo>
                <a:close/>
                <a:moveTo>
                  <a:pt x="10163" y="2712"/>
                </a:moveTo>
                <a:cubicBezTo>
                  <a:pt x="10156" y="2712"/>
                  <a:pt x="10149" y="2708"/>
                  <a:pt x="10146" y="2705"/>
                </a:cubicBezTo>
                <a:cubicBezTo>
                  <a:pt x="10135" y="2694"/>
                  <a:pt x="10135" y="2676"/>
                  <a:pt x="10146" y="2666"/>
                </a:cubicBezTo>
                <a:lnTo>
                  <a:pt x="10389" y="2423"/>
                </a:lnTo>
                <a:cubicBezTo>
                  <a:pt x="10399" y="2412"/>
                  <a:pt x="10417" y="2412"/>
                  <a:pt x="10428" y="2423"/>
                </a:cubicBezTo>
                <a:cubicBezTo>
                  <a:pt x="10438" y="2434"/>
                  <a:pt x="10438" y="2451"/>
                  <a:pt x="10428" y="2462"/>
                </a:cubicBezTo>
                <a:lnTo>
                  <a:pt x="10184" y="2705"/>
                </a:lnTo>
                <a:cubicBezTo>
                  <a:pt x="10177" y="2712"/>
                  <a:pt x="10170" y="2712"/>
                  <a:pt x="10163" y="2712"/>
                </a:cubicBezTo>
                <a:close/>
                <a:moveTo>
                  <a:pt x="9681" y="2712"/>
                </a:moveTo>
                <a:cubicBezTo>
                  <a:pt x="9674" y="2712"/>
                  <a:pt x="9667" y="2708"/>
                  <a:pt x="9663" y="2705"/>
                </a:cubicBezTo>
                <a:cubicBezTo>
                  <a:pt x="9652" y="2694"/>
                  <a:pt x="9652" y="2676"/>
                  <a:pt x="9663" y="2666"/>
                </a:cubicBezTo>
                <a:lnTo>
                  <a:pt x="9906" y="2423"/>
                </a:lnTo>
                <a:cubicBezTo>
                  <a:pt x="9917" y="2412"/>
                  <a:pt x="9934" y="2412"/>
                  <a:pt x="9945" y="2423"/>
                </a:cubicBezTo>
                <a:cubicBezTo>
                  <a:pt x="9955" y="2434"/>
                  <a:pt x="9955" y="2451"/>
                  <a:pt x="9945" y="2462"/>
                </a:cubicBezTo>
                <a:lnTo>
                  <a:pt x="9702" y="2705"/>
                </a:lnTo>
                <a:cubicBezTo>
                  <a:pt x="9695" y="2712"/>
                  <a:pt x="9688" y="2712"/>
                  <a:pt x="9681" y="2712"/>
                </a:cubicBezTo>
                <a:close/>
                <a:moveTo>
                  <a:pt x="9198" y="2712"/>
                </a:moveTo>
                <a:cubicBezTo>
                  <a:pt x="9191" y="2712"/>
                  <a:pt x="9184" y="2708"/>
                  <a:pt x="9180" y="2705"/>
                </a:cubicBezTo>
                <a:cubicBezTo>
                  <a:pt x="9170" y="2694"/>
                  <a:pt x="9170" y="2676"/>
                  <a:pt x="9180" y="2666"/>
                </a:cubicBezTo>
                <a:lnTo>
                  <a:pt x="9420" y="2423"/>
                </a:lnTo>
                <a:cubicBezTo>
                  <a:pt x="9431" y="2412"/>
                  <a:pt x="9448" y="2412"/>
                  <a:pt x="9459" y="2423"/>
                </a:cubicBezTo>
                <a:cubicBezTo>
                  <a:pt x="9469" y="2434"/>
                  <a:pt x="9469" y="2451"/>
                  <a:pt x="9459" y="2462"/>
                </a:cubicBezTo>
                <a:lnTo>
                  <a:pt x="9216" y="2705"/>
                </a:lnTo>
                <a:cubicBezTo>
                  <a:pt x="9212" y="2712"/>
                  <a:pt x="9205" y="2712"/>
                  <a:pt x="9198" y="2712"/>
                </a:cubicBezTo>
                <a:close/>
                <a:moveTo>
                  <a:pt x="8715" y="2712"/>
                </a:moveTo>
                <a:cubicBezTo>
                  <a:pt x="8708" y="2712"/>
                  <a:pt x="8701" y="2708"/>
                  <a:pt x="8698" y="2705"/>
                </a:cubicBezTo>
                <a:cubicBezTo>
                  <a:pt x="8687" y="2694"/>
                  <a:pt x="8687" y="2676"/>
                  <a:pt x="8698" y="2666"/>
                </a:cubicBezTo>
                <a:lnTo>
                  <a:pt x="8941" y="2423"/>
                </a:lnTo>
                <a:cubicBezTo>
                  <a:pt x="8951" y="2412"/>
                  <a:pt x="8969" y="2412"/>
                  <a:pt x="8980" y="2423"/>
                </a:cubicBezTo>
                <a:cubicBezTo>
                  <a:pt x="8990" y="2434"/>
                  <a:pt x="8990" y="2451"/>
                  <a:pt x="8980" y="2462"/>
                </a:cubicBezTo>
                <a:lnTo>
                  <a:pt x="8737" y="2705"/>
                </a:lnTo>
                <a:cubicBezTo>
                  <a:pt x="8730" y="2712"/>
                  <a:pt x="8722" y="2712"/>
                  <a:pt x="8715" y="2712"/>
                </a:cubicBezTo>
                <a:close/>
                <a:moveTo>
                  <a:pt x="8233" y="2712"/>
                </a:moveTo>
                <a:cubicBezTo>
                  <a:pt x="8226" y="2712"/>
                  <a:pt x="8219" y="2708"/>
                  <a:pt x="8215" y="2705"/>
                </a:cubicBezTo>
                <a:cubicBezTo>
                  <a:pt x="8205" y="2694"/>
                  <a:pt x="8205" y="2676"/>
                  <a:pt x="8215" y="2666"/>
                </a:cubicBezTo>
                <a:lnTo>
                  <a:pt x="8458" y="2423"/>
                </a:lnTo>
                <a:cubicBezTo>
                  <a:pt x="8469" y="2412"/>
                  <a:pt x="8486" y="2412"/>
                  <a:pt x="8497" y="2423"/>
                </a:cubicBezTo>
                <a:cubicBezTo>
                  <a:pt x="8508" y="2434"/>
                  <a:pt x="8508" y="2451"/>
                  <a:pt x="8497" y="2462"/>
                </a:cubicBezTo>
                <a:lnTo>
                  <a:pt x="8257" y="2705"/>
                </a:lnTo>
                <a:cubicBezTo>
                  <a:pt x="8247" y="2712"/>
                  <a:pt x="8240" y="2712"/>
                  <a:pt x="8233" y="2712"/>
                </a:cubicBezTo>
                <a:close/>
                <a:moveTo>
                  <a:pt x="7750" y="2712"/>
                </a:moveTo>
                <a:cubicBezTo>
                  <a:pt x="7743" y="2712"/>
                  <a:pt x="7736" y="2708"/>
                  <a:pt x="7733" y="2705"/>
                </a:cubicBezTo>
                <a:cubicBezTo>
                  <a:pt x="7722" y="2694"/>
                  <a:pt x="7722" y="2676"/>
                  <a:pt x="7733" y="2666"/>
                </a:cubicBezTo>
                <a:lnTo>
                  <a:pt x="7976" y="2423"/>
                </a:lnTo>
                <a:cubicBezTo>
                  <a:pt x="7986" y="2412"/>
                  <a:pt x="8004" y="2412"/>
                  <a:pt x="8014" y="2423"/>
                </a:cubicBezTo>
                <a:cubicBezTo>
                  <a:pt x="8025" y="2434"/>
                  <a:pt x="8025" y="2451"/>
                  <a:pt x="8014" y="2462"/>
                </a:cubicBezTo>
                <a:lnTo>
                  <a:pt x="7771" y="2705"/>
                </a:lnTo>
                <a:cubicBezTo>
                  <a:pt x="7764" y="2712"/>
                  <a:pt x="7757" y="2712"/>
                  <a:pt x="7750" y="2712"/>
                </a:cubicBezTo>
                <a:close/>
                <a:moveTo>
                  <a:pt x="6785" y="2712"/>
                </a:moveTo>
                <a:cubicBezTo>
                  <a:pt x="6778" y="2712"/>
                  <a:pt x="6771" y="2708"/>
                  <a:pt x="6767" y="2705"/>
                </a:cubicBezTo>
                <a:cubicBezTo>
                  <a:pt x="6757" y="2694"/>
                  <a:pt x="6757" y="2676"/>
                  <a:pt x="6767" y="2666"/>
                </a:cubicBezTo>
                <a:lnTo>
                  <a:pt x="7010" y="2423"/>
                </a:lnTo>
                <a:cubicBezTo>
                  <a:pt x="7021" y="2412"/>
                  <a:pt x="7039" y="2412"/>
                  <a:pt x="7049" y="2423"/>
                </a:cubicBezTo>
                <a:cubicBezTo>
                  <a:pt x="7060" y="2434"/>
                  <a:pt x="7060" y="2451"/>
                  <a:pt x="7049" y="2462"/>
                </a:cubicBezTo>
                <a:lnTo>
                  <a:pt x="6806" y="2705"/>
                </a:lnTo>
                <a:cubicBezTo>
                  <a:pt x="6799" y="2712"/>
                  <a:pt x="6792" y="2712"/>
                  <a:pt x="6785" y="2712"/>
                </a:cubicBezTo>
                <a:close/>
                <a:moveTo>
                  <a:pt x="6302" y="2712"/>
                </a:moveTo>
                <a:cubicBezTo>
                  <a:pt x="6295" y="2712"/>
                  <a:pt x="6288" y="2708"/>
                  <a:pt x="6285" y="2705"/>
                </a:cubicBezTo>
                <a:cubicBezTo>
                  <a:pt x="6274" y="2694"/>
                  <a:pt x="6274" y="2676"/>
                  <a:pt x="6285" y="2666"/>
                </a:cubicBezTo>
                <a:lnTo>
                  <a:pt x="6528" y="2423"/>
                </a:lnTo>
                <a:cubicBezTo>
                  <a:pt x="6538" y="2412"/>
                  <a:pt x="6556" y="2412"/>
                  <a:pt x="6566" y="2423"/>
                </a:cubicBezTo>
                <a:cubicBezTo>
                  <a:pt x="6577" y="2434"/>
                  <a:pt x="6577" y="2451"/>
                  <a:pt x="6566" y="2462"/>
                </a:cubicBezTo>
                <a:lnTo>
                  <a:pt x="6323" y="2705"/>
                </a:lnTo>
                <a:cubicBezTo>
                  <a:pt x="6316" y="2712"/>
                  <a:pt x="6309" y="2712"/>
                  <a:pt x="6302" y="2712"/>
                </a:cubicBezTo>
                <a:close/>
                <a:moveTo>
                  <a:pt x="5820" y="2712"/>
                </a:moveTo>
                <a:cubicBezTo>
                  <a:pt x="5813" y="2712"/>
                  <a:pt x="5806" y="2708"/>
                  <a:pt x="5802" y="2705"/>
                </a:cubicBezTo>
                <a:cubicBezTo>
                  <a:pt x="5791" y="2694"/>
                  <a:pt x="5791" y="2676"/>
                  <a:pt x="5802" y="2666"/>
                </a:cubicBezTo>
                <a:lnTo>
                  <a:pt x="6045" y="2423"/>
                </a:lnTo>
                <a:cubicBezTo>
                  <a:pt x="6056" y="2412"/>
                  <a:pt x="6073" y="2412"/>
                  <a:pt x="6084" y="2423"/>
                </a:cubicBezTo>
                <a:cubicBezTo>
                  <a:pt x="6094" y="2434"/>
                  <a:pt x="6094" y="2451"/>
                  <a:pt x="6084" y="2462"/>
                </a:cubicBezTo>
                <a:lnTo>
                  <a:pt x="5841" y="2705"/>
                </a:lnTo>
                <a:cubicBezTo>
                  <a:pt x="5834" y="2712"/>
                  <a:pt x="5827" y="2712"/>
                  <a:pt x="5820" y="2712"/>
                </a:cubicBezTo>
                <a:close/>
                <a:moveTo>
                  <a:pt x="5337" y="2712"/>
                </a:moveTo>
                <a:cubicBezTo>
                  <a:pt x="5330" y="2712"/>
                  <a:pt x="5323" y="2708"/>
                  <a:pt x="5319" y="2705"/>
                </a:cubicBezTo>
                <a:cubicBezTo>
                  <a:pt x="5309" y="2694"/>
                  <a:pt x="5309" y="2676"/>
                  <a:pt x="5319" y="2666"/>
                </a:cubicBezTo>
                <a:lnTo>
                  <a:pt x="5562" y="2423"/>
                </a:lnTo>
                <a:cubicBezTo>
                  <a:pt x="5573" y="2412"/>
                  <a:pt x="5591" y="2412"/>
                  <a:pt x="5601" y="2423"/>
                </a:cubicBezTo>
                <a:cubicBezTo>
                  <a:pt x="5612" y="2434"/>
                  <a:pt x="5612" y="2451"/>
                  <a:pt x="5601" y="2462"/>
                </a:cubicBezTo>
                <a:lnTo>
                  <a:pt x="5358" y="2705"/>
                </a:lnTo>
                <a:cubicBezTo>
                  <a:pt x="5351" y="2712"/>
                  <a:pt x="5344" y="2712"/>
                  <a:pt x="5337" y="2712"/>
                </a:cubicBezTo>
                <a:close/>
                <a:moveTo>
                  <a:pt x="1959" y="2712"/>
                </a:moveTo>
                <a:cubicBezTo>
                  <a:pt x="1951" y="2712"/>
                  <a:pt x="1944" y="2708"/>
                  <a:pt x="1941" y="2705"/>
                </a:cubicBezTo>
                <a:cubicBezTo>
                  <a:pt x="1930" y="2694"/>
                  <a:pt x="1930" y="2676"/>
                  <a:pt x="1941" y="2666"/>
                </a:cubicBezTo>
                <a:lnTo>
                  <a:pt x="2184" y="2423"/>
                </a:lnTo>
                <a:cubicBezTo>
                  <a:pt x="2195" y="2412"/>
                  <a:pt x="2212" y="2412"/>
                  <a:pt x="2223" y="2423"/>
                </a:cubicBezTo>
                <a:cubicBezTo>
                  <a:pt x="2233" y="2434"/>
                  <a:pt x="2233" y="2451"/>
                  <a:pt x="2223" y="2462"/>
                </a:cubicBezTo>
                <a:lnTo>
                  <a:pt x="1980" y="2705"/>
                </a:lnTo>
                <a:cubicBezTo>
                  <a:pt x="1969" y="2712"/>
                  <a:pt x="1966" y="2712"/>
                  <a:pt x="1959" y="2712"/>
                </a:cubicBezTo>
                <a:close/>
                <a:moveTo>
                  <a:pt x="1476" y="2712"/>
                </a:moveTo>
                <a:cubicBezTo>
                  <a:pt x="1469" y="2712"/>
                  <a:pt x="1462" y="2708"/>
                  <a:pt x="1458" y="2705"/>
                </a:cubicBezTo>
                <a:cubicBezTo>
                  <a:pt x="1448" y="2694"/>
                  <a:pt x="1448" y="2676"/>
                  <a:pt x="1458" y="2666"/>
                </a:cubicBezTo>
                <a:lnTo>
                  <a:pt x="1701" y="2423"/>
                </a:lnTo>
                <a:cubicBezTo>
                  <a:pt x="1712" y="2412"/>
                  <a:pt x="1729" y="2412"/>
                  <a:pt x="1740" y="2423"/>
                </a:cubicBezTo>
                <a:cubicBezTo>
                  <a:pt x="1750" y="2434"/>
                  <a:pt x="1751" y="2451"/>
                  <a:pt x="1740" y="2462"/>
                </a:cubicBezTo>
                <a:lnTo>
                  <a:pt x="1497" y="2705"/>
                </a:lnTo>
                <a:cubicBezTo>
                  <a:pt x="1486" y="2712"/>
                  <a:pt x="1483" y="2712"/>
                  <a:pt x="1476" y="2712"/>
                </a:cubicBezTo>
                <a:close/>
                <a:moveTo>
                  <a:pt x="993" y="2712"/>
                </a:moveTo>
                <a:cubicBezTo>
                  <a:pt x="986" y="2712"/>
                  <a:pt x="979" y="2708"/>
                  <a:pt x="976" y="2705"/>
                </a:cubicBezTo>
                <a:cubicBezTo>
                  <a:pt x="965" y="2694"/>
                  <a:pt x="965" y="2676"/>
                  <a:pt x="976" y="2666"/>
                </a:cubicBezTo>
                <a:lnTo>
                  <a:pt x="1219" y="2423"/>
                </a:lnTo>
                <a:cubicBezTo>
                  <a:pt x="1229" y="2412"/>
                  <a:pt x="1247" y="2412"/>
                  <a:pt x="1257" y="2423"/>
                </a:cubicBezTo>
                <a:cubicBezTo>
                  <a:pt x="1268" y="2434"/>
                  <a:pt x="1268" y="2451"/>
                  <a:pt x="1257" y="2462"/>
                </a:cubicBezTo>
                <a:lnTo>
                  <a:pt x="1014" y="2705"/>
                </a:lnTo>
                <a:cubicBezTo>
                  <a:pt x="1004" y="2712"/>
                  <a:pt x="1000" y="2712"/>
                  <a:pt x="993" y="2712"/>
                </a:cubicBezTo>
                <a:close/>
                <a:moveTo>
                  <a:pt x="511" y="2712"/>
                </a:moveTo>
                <a:cubicBezTo>
                  <a:pt x="504" y="2712"/>
                  <a:pt x="497" y="2708"/>
                  <a:pt x="493" y="2705"/>
                </a:cubicBezTo>
                <a:cubicBezTo>
                  <a:pt x="482" y="2694"/>
                  <a:pt x="482" y="2676"/>
                  <a:pt x="493" y="2666"/>
                </a:cubicBezTo>
                <a:lnTo>
                  <a:pt x="736" y="2423"/>
                </a:lnTo>
                <a:cubicBezTo>
                  <a:pt x="747" y="2412"/>
                  <a:pt x="764" y="2412"/>
                  <a:pt x="775" y="2423"/>
                </a:cubicBezTo>
                <a:cubicBezTo>
                  <a:pt x="785" y="2434"/>
                  <a:pt x="785" y="2451"/>
                  <a:pt x="775" y="2462"/>
                </a:cubicBezTo>
                <a:lnTo>
                  <a:pt x="532" y="2705"/>
                </a:lnTo>
                <a:cubicBezTo>
                  <a:pt x="521" y="2712"/>
                  <a:pt x="514" y="2712"/>
                  <a:pt x="511" y="2712"/>
                </a:cubicBezTo>
                <a:close/>
                <a:moveTo>
                  <a:pt x="28" y="2712"/>
                </a:moveTo>
                <a:cubicBezTo>
                  <a:pt x="21" y="2712"/>
                  <a:pt x="14" y="2708"/>
                  <a:pt x="10" y="2705"/>
                </a:cubicBezTo>
                <a:cubicBezTo>
                  <a:pt x="0" y="2694"/>
                  <a:pt x="0" y="2676"/>
                  <a:pt x="10" y="2666"/>
                </a:cubicBezTo>
                <a:lnTo>
                  <a:pt x="253" y="2423"/>
                </a:lnTo>
                <a:cubicBezTo>
                  <a:pt x="264" y="2412"/>
                  <a:pt x="282" y="2412"/>
                  <a:pt x="292" y="2423"/>
                </a:cubicBezTo>
                <a:cubicBezTo>
                  <a:pt x="303" y="2434"/>
                  <a:pt x="303" y="2451"/>
                  <a:pt x="292" y="2462"/>
                </a:cubicBezTo>
                <a:lnTo>
                  <a:pt x="49" y="2705"/>
                </a:lnTo>
                <a:cubicBezTo>
                  <a:pt x="39" y="2712"/>
                  <a:pt x="31" y="2712"/>
                  <a:pt x="28" y="2712"/>
                </a:cubicBezTo>
                <a:close/>
                <a:moveTo>
                  <a:pt x="11129" y="2229"/>
                </a:moveTo>
                <a:cubicBezTo>
                  <a:pt x="11122" y="2229"/>
                  <a:pt x="11114" y="2226"/>
                  <a:pt x="11111" y="2222"/>
                </a:cubicBezTo>
                <a:cubicBezTo>
                  <a:pt x="11100" y="2212"/>
                  <a:pt x="11100" y="2194"/>
                  <a:pt x="11111" y="2184"/>
                </a:cubicBezTo>
                <a:lnTo>
                  <a:pt x="11354" y="1941"/>
                </a:lnTo>
                <a:cubicBezTo>
                  <a:pt x="11365" y="1930"/>
                  <a:pt x="11382" y="1931"/>
                  <a:pt x="11393" y="1941"/>
                </a:cubicBezTo>
                <a:cubicBezTo>
                  <a:pt x="11403" y="1952"/>
                  <a:pt x="11403" y="1969"/>
                  <a:pt x="11393" y="1979"/>
                </a:cubicBezTo>
                <a:lnTo>
                  <a:pt x="11150" y="2222"/>
                </a:lnTo>
                <a:cubicBezTo>
                  <a:pt x="11143" y="2229"/>
                  <a:pt x="11136" y="2229"/>
                  <a:pt x="11129" y="2229"/>
                </a:cubicBezTo>
                <a:close/>
                <a:moveTo>
                  <a:pt x="10646" y="2229"/>
                </a:moveTo>
                <a:cubicBezTo>
                  <a:pt x="10639" y="2229"/>
                  <a:pt x="10632" y="2226"/>
                  <a:pt x="10628" y="2222"/>
                </a:cubicBezTo>
                <a:cubicBezTo>
                  <a:pt x="10618" y="2212"/>
                  <a:pt x="10618" y="2194"/>
                  <a:pt x="10628" y="2184"/>
                </a:cubicBezTo>
                <a:lnTo>
                  <a:pt x="10871" y="1941"/>
                </a:lnTo>
                <a:cubicBezTo>
                  <a:pt x="10882" y="1930"/>
                  <a:pt x="10899" y="1931"/>
                  <a:pt x="10910" y="1941"/>
                </a:cubicBezTo>
                <a:cubicBezTo>
                  <a:pt x="10920" y="1952"/>
                  <a:pt x="10921" y="1969"/>
                  <a:pt x="10910" y="1979"/>
                </a:cubicBezTo>
                <a:lnTo>
                  <a:pt x="10667" y="2219"/>
                </a:lnTo>
                <a:cubicBezTo>
                  <a:pt x="10660" y="2229"/>
                  <a:pt x="10653" y="2229"/>
                  <a:pt x="10646" y="2229"/>
                </a:cubicBezTo>
                <a:close/>
                <a:moveTo>
                  <a:pt x="10163" y="2229"/>
                </a:moveTo>
                <a:cubicBezTo>
                  <a:pt x="10156" y="2229"/>
                  <a:pt x="10149" y="2226"/>
                  <a:pt x="10146" y="2222"/>
                </a:cubicBezTo>
                <a:cubicBezTo>
                  <a:pt x="10135" y="2212"/>
                  <a:pt x="10135" y="2194"/>
                  <a:pt x="10146" y="2184"/>
                </a:cubicBezTo>
                <a:lnTo>
                  <a:pt x="10389" y="1941"/>
                </a:lnTo>
                <a:cubicBezTo>
                  <a:pt x="10399" y="1930"/>
                  <a:pt x="10417" y="1931"/>
                  <a:pt x="10428" y="1941"/>
                </a:cubicBezTo>
                <a:cubicBezTo>
                  <a:pt x="10438" y="1952"/>
                  <a:pt x="10438" y="1969"/>
                  <a:pt x="10428" y="1979"/>
                </a:cubicBezTo>
                <a:lnTo>
                  <a:pt x="10184" y="2222"/>
                </a:lnTo>
                <a:cubicBezTo>
                  <a:pt x="10177" y="2229"/>
                  <a:pt x="10170" y="2229"/>
                  <a:pt x="10163" y="2229"/>
                </a:cubicBezTo>
                <a:close/>
                <a:moveTo>
                  <a:pt x="9681" y="2229"/>
                </a:moveTo>
                <a:cubicBezTo>
                  <a:pt x="9674" y="2229"/>
                  <a:pt x="9667" y="2226"/>
                  <a:pt x="9663" y="2222"/>
                </a:cubicBezTo>
                <a:cubicBezTo>
                  <a:pt x="9652" y="2212"/>
                  <a:pt x="9652" y="2194"/>
                  <a:pt x="9663" y="2184"/>
                </a:cubicBezTo>
                <a:lnTo>
                  <a:pt x="9906" y="1941"/>
                </a:lnTo>
                <a:cubicBezTo>
                  <a:pt x="9917" y="1930"/>
                  <a:pt x="9934" y="1931"/>
                  <a:pt x="9945" y="1941"/>
                </a:cubicBezTo>
                <a:cubicBezTo>
                  <a:pt x="9955" y="1952"/>
                  <a:pt x="9955" y="1969"/>
                  <a:pt x="9945" y="1979"/>
                </a:cubicBezTo>
                <a:lnTo>
                  <a:pt x="9702" y="2222"/>
                </a:lnTo>
                <a:cubicBezTo>
                  <a:pt x="9695" y="2229"/>
                  <a:pt x="9688" y="2229"/>
                  <a:pt x="9681" y="2229"/>
                </a:cubicBezTo>
                <a:close/>
                <a:moveTo>
                  <a:pt x="9198" y="2229"/>
                </a:moveTo>
                <a:cubicBezTo>
                  <a:pt x="9191" y="2229"/>
                  <a:pt x="9184" y="2226"/>
                  <a:pt x="9180" y="2222"/>
                </a:cubicBezTo>
                <a:cubicBezTo>
                  <a:pt x="9170" y="2212"/>
                  <a:pt x="9170" y="2194"/>
                  <a:pt x="9180" y="2184"/>
                </a:cubicBezTo>
                <a:lnTo>
                  <a:pt x="9420" y="1941"/>
                </a:lnTo>
                <a:cubicBezTo>
                  <a:pt x="9431" y="1930"/>
                  <a:pt x="9448" y="1931"/>
                  <a:pt x="9459" y="1941"/>
                </a:cubicBezTo>
                <a:cubicBezTo>
                  <a:pt x="9469" y="1952"/>
                  <a:pt x="9469" y="1969"/>
                  <a:pt x="9459" y="1979"/>
                </a:cubicBezTo>
                <a:lnTo>
                  <a:pt x="9216" y="2222"/>
                </a:lnTo>
                <a:cubicBezTo>
                  <a:pt x="9212" y="2229"/>
                  <a:pt x="9205" y="2229"/>
                  <a:pt x="9198" y="2229"/>
                </a:cubicBezTo>
                <a:close/>
                <a:moveTo>
                  <a:pt x="8715" y="2229"/>
                </a:moveTo>
                <a:cubicBezTo>
                  <a:pt x="8708" y="2229"/>
                  <a:pt x="8701" y="2226"/>
                  <a:pt x="8698" y="2222"/>
                </a:cubicBezTo>
                <a:cubicBezTo>
                  <a:pt x="8687" y="2212"/>
                  <a:pt x="8687" y="2194"/>
                  <a:pt x="8698" y="2184"/>
                </a:cubicBezTo>
                <a:lnTo>
                  <a:pt x="8941" y="1941"/>
                </a:lnTo>
                <a:cubicBezTo>
                  <a:pt x="8951" y="1930"/>
                  <a:pt x="8969" y="1931"/>
                  <a:pt x="8980" y="1941"/>
                </a:cubicBezTo>
                <a:cubicBezTo>
                  <a:pt x="8990" y="1952"/>
                  <a:pt x="8990" y="1969"/>
                  <a:pt x="8980" y="1979"/>
                </a:cubicBezTo>
                <a:lnTo>
                  <a:pt x="8737" y="2222"/>
                </a:lnTo>
                <a:cubicBezTo>
                  <a:pt x="8730" y="2229"/>
                  <a:pt x="8722" y="2229"/>
                  <a:pt x="8715" y="2229"/>
                </a:cubicBezTo>
                <a:close/>
                <a:moveTo>
                  <a:pt x="8233" y="2229"/>
                </a:moveTo>
                <a:cubicBezTo>
                  <a:pt x="8226" y="2229"/>
                  <a:pt x="8219" y="2226"/>
                  <a:pt x="8215" y="2222"/>
                </a:cubicBezTo>
                <a:cubicBezTo>
                  <a:pt x="8205" y="2212"/>
                  <a:pt x="8205" y="2194"/>
                  <a:pt x="8215" y="2184"/>
                </a:cubicBezTo>
                <a:lnTo>
                  <a:pt x="8458" y="1941"/>
                </a:lnTo>
                <a:cubicBezTo>
                  <a:pt x="8469" y="1930"/>
                  <a:pt x="8486" y="1931"/>
                  <a:pt x="8497" y="1941"/>
                </a:cubicBezTo>
                <a:cubicBezTo>
                  <a:pt x="8508" y="1952"/>
                  <a:pt x="8508" y="1969"/>
                  <a:pt x="8497" y="1979"/>
                </a:cubicBezTo>
                <a:lnTo>
                  <a:pt x="8257" y="2222"/>
                </a:lnTo>
                <a:cubicBezTo>
                  <a:pt x="8247" y="2229"/>
                  <a:pt x="8240" y="2229"/>
                  <a:pt x="8233" y="2229"/>
                </a:cubicBezTo>
                <a:close/>
                <a:moveTo>
                  <a:pt x="7750" y="2229"/>
                </a:moveTo>
                <a:cubicBezTo>
                  <a:pt x="7743" y="2229"/>
                  <a:pt x="7736" y="2226"/>
                  <a:pt x="7733" y="2222"/>
                </a:cubicBezTo>
                <a:cubicBezTo>
                  <a:pt x="7722" y="2212"/>
                  <a:pt x="7722" y="2194"/>
                  <a:pt x="7733" y="2184"/>
                </a:cubicBezTo>
                <a:lnTo>
                  <a:pt x="7976" y="1941"/>
                </a:lnTo>
                <a:cubicBezTo>
                  <a:pt x="7986" y="1930"/>
                  <a:pt x="8004" y="1930"/>
                  <a:pt x="8014" y="1941"/>
                </a:cubicBezTo>
                <a:cubicBezTo>
                  <a:pt x="8025" y="1951"/>
                  <a:pt x="8025" y="1969"/>
                  <a:pt x="8014" y="1979"/>
                </a:cubicBezTo>
                <a:lnTo>
                  <a:pt x="7771" y="2222"/>
                </a:lnTo>
                <a:cubicBezTo>
                  <a:pt x="7764" y="2229"/>
                  <a:pt x="7757" y="2229"/>
                  <a:pt x="7750" y="2229"/>
                </a:cubicBezTo>
                <a:close/>
                <a:moveTo>
                  <a:pt x="7268" y="2229"/>
                </a:moveTo>
                <a:cubicBezTo>
                  <a:pt x="7260" y="2229"/>
                  <a:pt x="7253" y="2226"/>
                  <a:pt x="7250" y="2222"/>
                </a:cubicBezTo>
                <a:cubicBezTo>
                  <a:pt x="7239" y="2212"/>
                  <a:pt x="7239" y="2194"/>
                  <a:pt x="7250" y="2184"/>
                </a:cubicBezTo>
                <a:lnTo>
                  <a:pt x="7493" y="1941"/>
                </a:lnTo>
                <a:cubicBezTo>
                  <a:pt x="7504" y="1930"/>
                  <a:pt x="7521" y="1930"/>
                  <a:pt x="7532" y="1941"/>
                </a:cubicBezTo>
                <a:cubicBezTo>
                  <a:pt x="7542" y="1951"/>
                  <a:pt x="7542" y="1969"/>
                  <a:pt x="7532" y="1979"/>
                </a:cubicBezTo>
                <a:lnTo>
                  <a:pt x="7289" y="2219"/>
                </a:lnTo>
                <a:cubicBezTo>
                  <a:pt x="7282" y="2229"/>
                  <a:pt x="7275" y="2229"/>
                  <a:pt x="7268" y="2229"/>
                </a:cubicBezTo>
                <a:close/>
                <a:moveTo>
                  <a:pt x="6785" y="2229"/>
                </a:moveTo>
                <a:cubicBezTo>
                  <a:pt x="6778" y="2229"/>
                  <a:pt x="6771" y="2226"/>
                  <a:pt x="6767" y="2222"/>
                </a:cubicBezTo>
                <a:cubicBezTo>
                  <a:pt x="6757" y="2212"/>
                  <a:pt x="6757" y="2194"/>
                  <a:pt x="6767" y="2184"/>
                </a:cubicBezTo>
                <a:lnTo>
                  <a:pt x="7010" y="1941"/>
                </a:lnTo>
                <a:cubicBezTo>
                  <a:pt x="7021" y="1930"/>
                  <a:pt x="7039" y="1930"/>
                  <a:pt x="7049" y="1941"/>
                </a:cubicBezTo>
                <a:cubicBezTo>
                  <a:pt x="7060" y="1951"/>
                  <a:pt x="7060" y="1969"/>
                  <a:pt x="7049" y="1979"/>
                </a:cubicBezTo>
                <a:lnTo>
                  <a:pt x="6806" y="2222"/>
                </a:lnTo>
                <a:cubicBezTo>
                  <a:pt x="6799" y="2229"/>
                  <a:pt x="6792" y="2229"/>
                  <a:pt x="6785" y="2229"/>
                </a:cubicBezTo>
                <a:close/>
                <a:moveTo>
                  <a:pt x="6302" y="2229"/>
                </a:moveTo>
                <a:cubicBezTo>
                  <a:pt x="6295" y="2229"/>
                  <a:pt x="6288" y="2226"/>
                  <a:pt x="6285" y="2222"/>
                </a:cubicBezTo>
                <a:cubicBezTo>
                  <a:pt x="6274" y="2212"/>
                  <a:pt x="6274" y="2194"/>
                  <a:pt x="6285" y="2184"/>
                </a:cubicBezTo>
                <a:lnTo>
                  <a:pt x="6528" y="1941"/>
                </a:lnTo>
                <a:cubicBezTo>
                  <a:pt x="6538" y="1930"/>
                  <a:pt x="6556" y="1930"/>
                  <a:pt x="6566" y="1941"/>
                </a:cubicBezTo>
                <a:cubicBezTo>
                  <a:pt x="6577" y="1951"/>
                  <a:pt x="6577" y="1969"/>
                  <a:pt x="6566" y="1979"/>
                </a:cubicBezTo>
                <a:lnTo>
                  <a:pt x="6323" y="2222"/>
                </a:lnTo>
                <a:cubicBezTo>
                  <a:pt x="6316" y="2229"/>
                  <a:pt x="6309" y="2229"/>
                  <a:pt x="6302" y="2229"/>
                </a:cubicBezTo>
                <a:close/>
                <a:moveTo>
                  <a:pt x="5820" y="2229"/>
                </a:moveTo>
                <a:cubicBezTo>
                  <a:pt x="5813" y="2229"/>
                  <a:pt x="5806" y="2226"/>
                  <a:pt x="5802" y="2222"/>
                </a:cubicBezTo>
                <a:cubicBezTo>
                  <a:pt x="5791" y="2212"/>
                  <a:pt x="5791" y="2194"/>
                  <a:pt x="5802" y="2184"/>
                </a:cubicBezTo>
                <a:lnTo>
                  <a:pt x="6045" y="1941"/>
                </a:lnTo>
                <a:cubicBezTo>
                  <a:pt x="6056" y="1930"/>
                  <a:pt x="6073" y="1930"/>
                  <a:pt x="6084" y="1941"/>
                </a:cubicBezTo>
                <a:cubicBezTo>
                  <a:pt x="6094" y="1951"/>
                  <a:pt x="6094" y="1969"/>
                  <a:pt x="6084" y="1979"/>
                </a:cubicBezTo>
                <a:lnTo>
                  <a:pt x="5841" y="2222"/>
                </a:lnTo>
                <a:cubicBezTo>
                  <a:pt x="5834" y="2229"/>
                  <a:pt x="5827" y="2229"/>
                  <a:pt x="5820" y="2229"/>
                </a:cubicBezTo>
                <a:close/>
                <a:moveTo>
                  <a:pt x="5337" y="2229"/>
                </a:moveTo>
                <a:cubicBezTo>
                  <a:pt x="5330" y="2229"/>
                  <a:pt x="5323" y="2226"/>
                  <a:pt x="5319" y="2222"/>
                </a:cubicBezTo>
                <a:cubicBezTo>
                  <a:pt x="5309" y="2212"/>
                  <a:pt x="5309" y="2194"/>
                  <a:pt x="5319" y="2184"/>
                </a:cubicBezTo>
                <a:lnTo>
                  <a:pt x="5562" y="1941"/>
                </a:lnTo>
                <a:cubicBezTo>
                  <a:pt x="5573" y="1930"/>
                  <a:pt x="5591" y="1930"/>
                  <a:pt x="5601" y="1941"/>
                </a:cubicBezTo>
                <a:cubicBezTo>
                  <a:pt x="5612" y="1951"/>
                  <a:pt x="5612" y="1969"/>
                  <a:pt x="5601" y="1979"/>
                </a:cubicBezTo>
                <a:lnTo>
                  <a:pt x="5358" y="2222"/>
                </a:lnTo>
                <a:cubicBezTo>
                  <a:pt x="5351" y="2229"/>
                  <a:pt x="5344" y="2229"/>
                  <a:pt x="5337" y="2229"/>
                </a:cubicBezTo>
                <a:close/>
                <a:moveTo>
                  <a:pt x="4854" y="2229"/>
                </a:moveTo>
                <a:cubicBezTo>
                  <a:pt x="4847" y="2229"/>
                  <a:pt x="4840" y="2226"/>
                  <a:pt x="4837" y="2222"/>
                </a:cubicBezTo>
                <a:cubicBezTo>
                  <a:pt x="4826" y="2212"/>
                  <a:pt x="4826" y="2194"/>
                  <a:pt x="4837" y="2184"/>
                </a:cubicBezTo>
                <a:lnTo>
                  <a:pt x="5080" y="1941"/>
                </a:lnTo>
                <a:cubicBezTo>
                  <a:pt x="5090" y="1930"/>
                  <a:pt x="5108" y="1930"/>
                  <a:pt x="5119" y="1941"/>
                </a:cubicBezTo>
                <a:cubicBezTo>
                  <a:pt x="5129" y="1951"/>
                  <a:pt x="5129" y="1969"/>
                  <a:pt x="5119" y="1979"/>
                </a:cubicBezTo>
                <a:lnTo>
                  <a:pt x="4875" y="2222"/>
                </a:lnTo>
                <a:cubicBezTo>
                  <a:pt x="4865" y="2229"/>
                  <a:pt x="4861" y="2229"/>
                  <a:pt x="4854" y="2229"/>
                </a:cubicBezTo>
                <a:close/>
                <a:moveTo>
                  <a:pt x="4372" y="2229"/>
                </a:moveTo>
                <a:cubicBezTo>
                  <a:pt x="4365" y="2229"/>
                  <a:pt x="4358" y="2226"/>
                  <a:pt x="4354" y="2222"/>
                </a:cubicBezTo>
                <a:cubicBezTo>
                  <a:pt x="4344" y="2212"/>
                  <a:pt x="4344" y="2194"/>
                  <a:pt x="4354" y="2184"/>
                </a:cubicBezTo>
                <a:lnTo>
                  <a:pt x="4597" y="1941"/>
                </a:lnTo>
                <a:cubicBezTo>
                  <a:pt x="4608" y="1930"/>
                  <a:pt x="4625" y="1930"/>
                  <a:pt x="4636" y="1941"/>
                </a:cubicBezTo>
                <a:cubicBezTo>
                  <a:pt x="4646" y="1951"/>
                  <a:pt x="4646" y="1969"/>
                  <a:pt x="4636" y="1979"/>
                </a:cubicBezTo>
                <a:lnTo>
                  <a:pt x="4393" y="2222"/>
                </a:lnTo>
                <a:cubicBezTo>
                  <a:pt x="4382" y="2229"/>
                  <a:pt x="4379" y="2229"/>
                  <a:pt x="4372" y="2229"/>
                </a:cubicBezTo>
                <a:close/>
                <a:moveTo>
                  <a:pt x="3889" y="2229"/>
                </a:moveTo>
                <a:cubicBezTo>
                  <a:pt x="3882" y="2229"/>
                  <a:pt x="3875" y="2226"/>
                  <a:pt x="3871" y="2222"/>
                </a:cubicBezTo>
                <a:cubicBezTo>
                  <a:pt x="3861" y="2212"/>
                  <a:pt x="3861" y="2194"/>
                  <a:pt x="3871" y="2184"/>
                </a:cubicBezTo>
                <a:lnTo>
                  <a:pt x="4115" y="1941"/>
                </a:lnTo>
                <a:cubicBezTo>
                  <a:pt x="4125" y="1930"/>
                  <a:pt x="4143" y="1930"/>
                  <a:pt x="4153" y="1941"/>
                </a:cubicBezTo>
                <a:cubicBezTo>
                  <a:pt x="4164" y="1951"/>
                  <a:pt x="4164" y="1969"/>
                  <a:pt x="4153" y="1979"/>
                </a:cubicBezTo>
                <a:lnTo>
                  <a:pt x="3910" y="2222"/>
                </a:lnTo>
                <a:cubicBezTo>
                  <a:pt x="3900" y="2229"/>
                  <a:pt x="3896" y="2229"/>
                  <a:pt x="3889" y="2229"/>
                </a:cubicBezTo>
                <a:close/>
                <a:moveTo>
                  <a:pt x="3406" y="2229"/>
                </a:moveTo>
                <a:cubicBezTo>
                  <a:pt x="3399" y="2229"/>
                  <a:pt x="3392" y="2226"/>
                  <a:pt x="3389" y="2222"/>
                </a:cubicBezTo>
                <a:cubicBezTo>
                  <a:pt x="3378" y="2212"/>
                  <a:pt x="3378" y="2194"/>
                  <a:pt x="3389" y="2184"/>
                </a:cubicBezTo>
                <a:lnTo>
                  <a:pt x="3632" y="1941"/>
                </a:lnTo>
                <a:cubicBezTo>
                  <a:pt x="3642" y="1930"/>
                  <a:pt x="3660" y="1930"/>
                  <a:pt x="3671" y="1941"/>
                </a:cubicBezTo>
                <a:cubicBezTo>
                  <a:pt x="3681" y="1951"/>
                  <a:pt x="3681" y="1969"/>
                  <a:pt x="3671" y="1979"/>
                </a:cubicBezTo>
                <a:lnTo>
                  <a:pt x="3428" y="2222"/>
                </a:lnTo>
                <a:cubicBezTo>
                  <a:pt x="3417" y="2229"/>
                  <a:pt x="3413" y="2229"/>
                  <a:pt x="3406" y="2229"/>
                </a:cubicBezTo>
                <a:close/>
                <a:moveTo>
                  <a:pt x="2924" y="2229"/>
                </a:moveTo>
                <a:cubicBezTo>
                  <a:pt x="2917" y="2229"/>
                  <a:pt x="2910" y="2226"/>
                  <a:pt x="2906" y="2222"/>
                </a:cubicBezTo>
                <a:cubicBezTo>
                  <a:pt x="2896" y="2212"/>
                  <a:pt x="2896" y="2194"/>
                  <a:pt x="2906" y="2184"/>
                </a:cubicBezTo>
                <a:lnTo>
                  <a:pt x="3149" y="1941"/>
                </a:lnTo>
                <a:cubicBezTo>
                  <a:pt x="3160" y="1930"/>
                  <a:pt x="3177" y="1931"/>
                  <a:pt x="3188" y="1941"/>
                </a:cubicBezTo>
                <a:cubicBezTo>
                  <a:pt x="3199" y="1952"/>
                  <a:pt x="3199" y="1969"/>
                  <a:pt x="3188" y="1979"/>
                </a:cubicBezTo>
                <a:lnTo>
                  <a:pt x="2945" y="2222"/>
                </a:lnTo>
                <a:cubicBezTo>
                  <a:pt x="2934" y="2229"/>
                  <a:pt x="2931" y="2229"/>
                  <a:pt x="2924" y="2229"/>
                </a:cubicBezTo>
                <a:close/>
                <a:moveTo>
                  <a:pt x="2441" y="2229"/>
                </a:moveTo>
                <a:cubicBezTo>
                  <a:pt x="2434" y="2229"/>
                  <a:pt x="2427" y="2226"/>
                  <a:pt x="2424" y="2222"/>
                </a:cubicBezTo>
                <a:cubicBezTo>
                  <a:pt x="2413" y="2212"/>
                  <a:pt x="2413" y="2194"/>
                  <a:pt x="2424" y="2184"/>
                </a:cubicBezTo>
                <a:lnTo>
                  <a:pt x="2667" y="1941"/>
                </a:lnTo>
                <a:cubicBezTo>
                  <a:pt x="2677" y="1930"/>
                  <a:pt x="2694" y="1931"/>
                  <a:pt x="2705" y="1941"/>
                </a:cubicBezTo>
                <a:cubicBezTo>
                  <a:pt x="2715" y="1952"/>
                  <a:pt x="2716" y="1969"/>
                  <a:pt x="2705" y="1979"/>
                </a:cubicBezTo>
                <a:lnTo>
                  <a:pt x="2462" y="2222"/>
                </a:lnTo>
                <a:cubicBezTo>
                  <a:pt x="2452" y="2229"/>
                  <a:pt x="2448" y="2229"/>
                  <a:pt x="2441" y="2229"/>
                </a:cubicBezTo>
                <a:close/>
                <a:moveTo>
                  <a:pt x="1959" y="2229"/>
                </a:moveTo>
                <a:cubicBezTo>
                  <a:pt x="1951" y="2229"/>
                  <a:pt x="1944" y="2226"/>
                  <a:pt x="1941" y="2222"/>
                </a:cubicBezTo>
                <a:cubicBezTo>
                  <a:pt x="1930" y="2212"/>
                  <a:pt x="1930" y="2194"/>
                  <a:pt x="1941" y="2184"/>
                </a:cubicBezTo>
                <a:lnTo>
                  <a:pt x="2184" y="1941"/>
                </a:lnTo>
                <a:cubicBezTo>
                  <a:pt x="2195" y="1930"/>
                  <a:pt x="2212" y="1931"/>
                  <a:pt x="2223" y="1941"/>
                </a:cubicBezTo>
                <a:cubicBezTo>
                  <a:pt x="2233" y="1952"/>
                  <a:pt x="2233" y="1969"/>
                  <a:pt x="2223" y="1979"/>
                </a:cubicBezTo>
                <a:lnTo>
                  <a:pt x="1980" y="2222"/>
                </a:lnTo>
                <a:cubicBezTo>
                  <a:pt x="1969" y="2229"/>
                  <a:pt x="1966" y="2229"/>
                  <a:pt x="1959" y="2229"/>
                </a:cubicBezTo>
                <a:close/>
                <a:moveTo>
                  <a:pt x="1476" y="2229"/>
                </a:moveTo>
                <a:cubicBezTo>
                  <a:pt x="1469" y="2229"/>
                  <a:pt x="1462" y="2226"/>
                  <a:pt x="1458" y="2222"/>
                </a:cubicBezTo>
                <a:cubicBezTo>
                  <a:pt x="1448" y="2212"/>
                  <a:pt x="1448" y="2194"/>
                  <a:pt x="1458" y="2184"/>
                </a:cubicBezTo>
                <a:lnTo>
                  <a:pt x="1701" y="1941"/>
                </a:lnTo>
                <a:cubicBezTo>
                  <a:pt x="1712" y="1930"/>
                  <a:pt x="1729" y="1931"/>
                  <a:pt x="1740" y="1941"/>
                </a:cubicBezTo>
                <a:cubicBezTo>
                  <a:pt x="1750" y="1952"/>
                  <a:pt x="1751" y="1969"/>
                  <a:pt x="1740" y="1979"/>
                </a:cubicBezTo>
                <a:lnTo>
                  <a:pt x="1497" y="2222"/>
                </a:lnTo>
                <a:cubicBezTo>
                  <a:pt x="1486" y="2229"/>
                  <a:pt x="1483" y="2229"/>
                  <a:pt x="1476" y="2229"/>
                </a:cubicBezTo>
                <a:close/>
                <a:moveTo>
                  <a:pt x="993" y="2229"/>
                </a:moveTo>
                <a:cubicBezTo>
                  <a:pt x="986" y="2229"/>
                  <a:pt x="979" y="2226"/>
                  <a:pt x="976" y="2222"/>
                </a:cubicBezTo>
                <a:cubicBezTo>
                  <a:pt x="965" y="2212"/>
                  <a:pt x="965" y="2194"/>
                  <a:pt x="976" y="2184"/>
                </a:cubicBezTo>
                <a:lnTo>
                  <a:pt x="1219" y="1941"/>
                </a:lnTo>
                <a:cubicBezTo>
                  <a:pt x="1229" y="1930"/>
                  <a:pt x="1247" y="1930"/>
                  <a:pt x="1257" y="1941"/>
                </a:cubicBezTo>
                <a:cubicBezTo>
                  <a:pt x="1268" y="1951"/>
                  <a:pt x="1268" y="1969"/>
                  <a:pt x="1257" y="1979"/>
                </a:cubicBezTo>
                <a:lnTo>
                  <a:pt x="1014" y="2222"/>
                </a:lnTo>
                <a:cubicBezTo>
                  <a:pt x="1004" y="2229"/>
                  <a:pt x="1000" y="2229"/>
                  <a:pt x="993" y="2229"/>
                </a:cubicBezTo>
                <a:close/>
                <a:moveTo>
                  <a:pt x="511" y="2229"/>
                </a:moveTo>
                <a:cubicBezTo>
                  <a:pt x="504" y="2229"/>
                  <a:pt x="497" y="2226"/>
                  <a:pt x="493" y="2222"/>
                </a:cubicBezTo>
                <a:cubicBezTo>
                  <a:pt x="482" y="2212"/>
                  <a:pt x="482" y="2194"/>
                  <a:pt x="493" y="2184"/>
                </a:cubicBezTo>
                <a:lnTo>
                  <a:pt x="736" y="1941"/>
                </a:lnTo>
                <a:cubicBezTo>
                  <a:pt x="747" y="1930"/>
                  <a:pt x="764" y="1930"/>
                  <a:pt x="775" y="1941"/>
                </a:cubicBezTo>
                <a:cubicBezTo>
                  <a:pt x="785" y="1951"/>
                  <a:pt x="785" y="1969"/>
                  <a:pt x="775" y="1979"/>
                </a:cubicBezTo>
                <a:lnTo>
                  <a:pt x="532" y="2222"/>
                </a:lnTo>
                <a:cubicBezTo>
                  <a:pt x="521" y="2229"/>
                  <a:pt x="514" y="2229"/>
                  <a:pt x="511" y="2229"/>
                </a:cubicBezTo>
                <a:close/>
                <a:moveTo>
                  <a:pt x="28" y="2229"/>
                </a:moveTo>
                <a:cubicBezTo>
                  <a:pt x="21" y="2229"/>
                  <a:pt x="14" y="2226"/>
                  <a:pt x="10" y="2222"/>
                </a:cubicBezTo>
                <a:cubicBezTo>
                  <a:pt x="0" y="2212"/>
                  <a:pt x="0" y="2194"/>
                  <a:pt x="10" y="2184"/>
                </a:cubicBezTo>
                <a:lnTo>
                  <a:pt x="253" y="1941"/>
                </a:lnTo>
                <a:cubicBezTo>
                  <a:pt x="264" y="1930"/>
                  <a:pt x="282" y="1930"/>
                  <a:pt x="292" y="1941"/>
                </a:cubicBezTo>
                <a:cubicBezTo>
                  <a:pt x="303" y="1951"/>
                  <a:pt x="303" y="1969"/>
                  <a:pt x="292" y="1979"/>
                </a:cubicBezTo>
                <a:lnTo>
                  <a:pt x="49" y="2222"/>
                </a:lnTo>
                <a:cubicBezTo>
                  <a:pt x="39" y="2229"/>
                  <a:pt x="31" y="2229"/>
                  <a:pt x="28" y="2229"/>
                </a:cubicBezTo>
                <a:close/>
                <a:moveTo>
                  <a:pt x="11129" y="1747"/>
                </a:moveTo>
                <a:cubicBezTo>
                  <a:pt x="11122" y="1747"/>
                  <a:pt x="11114" y="1743"/>
                  <a:pt x="11111" y="1740"/>
                </a:cubicBezTo>
                <a:cubicBezTo>
                  <a:pt x="11100" y="1729"/>
                  <a:pt x="11100" y="1712"/>
                  <a:pt x="11111" y="1701"/>
                </a:cubicBezTo>
                <a:lnTo>
                  <a:pt x="11354" y="1458"/>
                </a:lnTo>
                <a:cubicBezTo>
                  <a:pt x="11365" y="1448"/>
                  <a:pt x="11382" y="1448"/>
                  <a:pt x="11393" y="1458"/>
                </a:cubicBezTo>
                <a:cubicBezTo>
                  <a:pt x="11403" y="1469"/>
                  <a:pt x="11403" y="1486"/>
                  <a:pt x="11393" y="1497"/>
                </a:cubicBezTo>
                <a:lnTo>
                  <a:pt x="11150" y="1740"/>
                </a:lnTo>
                <a:cubicBezTo>
                  <a:pt x="11143" y="1747"/>
                  <a:pt x="11136" y="1747"/>
                  <a:pt x="11129" y="1747"/>
                </a:cubicBezTo>
                <a:close/>
                <a:moveTo>
                  <a:pt x="10163" y="1747"/>
                </a:moveTo>
                <a:cubicBezTo>
                  <a:pt x="10156" y="1747"/>
                  <a:pt x="10149" y="1743"/>
                  <a:pt x="10146" y="1740"/>
                </a:cubicBezTo>
                <a:cubicBezTo>
                  <a:pt x="10135" y="1729"/>
                  <a:pt x="10135" y="1712"/>
                  <a:pt x="10146" y="1701"/>
                </a:cubicBezTo>
                <a:lnTo>
                  <a:pt x="10389" y="1458"/>
                </a:lnTo>
                <a:cubicBezTo>
                  <a:pt x="10399" y="1448"/>
                  <a:pt x="10417" y="1448"/>
                  <a:pt x="10428" y="1458"/>
                </a:cubicBezTo>
                <a:cubicBezTo>
                  <a:pt x="10438" y="1469"/>
                  <a:pt x="10438" y="1486"/>
                  <a:pt x="10428" y="1497"/>
                </a:cubicBezTo>
                <a:lnTo>
                  <a:pt x="10184" y="1740"/>
                </a:lnTo>
                <a:cubicBezTo>
                  <a:pt x="10177" y="1747"/>
                  <a:pt x="10170" y="1747"/>
                  <a:pt x="10163" y="1747"/>
                </a:cubicBezTo>
                <a:close/>
                <a:moveTo>
                  <a:pt x="9681" y="1747"/>
                </a:moveTo>
                <a:cubicBezTo>
                  <a:pt x="9674" y="1747"/>
                  <a:pt x="9667" y="1743"/>
                  <a:pt x="9663" y="1740"/>
                </a:cubicBezTo>
                <a:cubicBezTo>
                  <a:pt x="9652" y="1729"/>
                  <a:pt x="9652" y="1712"/>
                  <a:pt x="9663" y="1701"/>
                </a:cubicBezTo>
                <a:lnTo>
                  <a:pt x="9906" y="1458"/>
                </a:lnTo>
                <a:cubicBezTo>
                  <a:pt x="9917" y="1448"/>
                  <a:pt x="9934" y="1448"/>
                  <a:pt x="9945" y="1458"/>
                </a:cubicBezTo>
                <a:cubicBezTo>
                  <a:pt x="9955" y="1469"/>
                  <a:pt x="9955" y="1486"/>
                  <a:pt x="9945" y="1497"/>
                </a:cubicBezTo>
                <a:lnTo>
                  <a:pt x="9702" y="1740"/>
                </a:lnTo>
                <a:cubicBezTo>
                  <a:pt x="9695" y="1747"/>
                  <a:pt x="9688" y="1747"/>
                  <a:pt x="9681" y="1747"/>
                </a:cubicBezTo>
                <a:close/>
                <a:moveTo>
                  <a:pt x="9198" y="1747"/>
                </a:moveTo>
                <a:cubicBezTo>
                  <a:pt x="9191" y="1747"/>
                  <a:pt x="9184" y="1743"/>
                  <a:pt x="9180" y="1740"/>
                </a:cubicBezTo>
                <a:cubicBezTo>
                  <a:pt x="9170" y="1729"/>
                  <a:pt x="9170" y="1712"/>
                  <a:pt x="9180" y="1701"/>
                </a:cubicBezTo>
                <a:lnTo>
                  <a:pt x="9420" y="1458"/>
                </a:lnTo>
                <a:cubicBezTo>
                  <a:pt x="9431" y="1448"/>
                  <a:pt x="9448" y="1448"/>
                  <a:pt x="9459" y="1458"/>
                </a:cubicBezTo>
                <a:cubicBezTo>
                  <a:pt x="9469" y="1469"/>
                  <a:pt x="9469" y="1486"/>
                  <a:pt x="9459" y="1497"/>
                </a:cubicBezTo>
                <a:lnTo>
                  <a:pt x="9216" y="1740"/>
                </a:lnTo>
                <a:cubicBezTo>
                  <a:pt x="9212" y="1747"/>
                  <a:pt x="9205" y="1747"/>
                  <a:pt x="9198" y="1747"/>
                </a:cubicBezTo>
                <a:close/>
                <a:moveTo>
                  <a:pt x="8715" y="1747"/>
                </a:moveTo>
                <a:cubicBezTo>
                  <a:pt x="8708" y="1747"/>
                  <a:pt x="8701" y="1743"/>
                  <a:pt x="8698" y="1740"/>
                </a:cubicBezTo>
                <a:cubicBezTo>
                  <a:pt x="8687" y="1729"/>
                  <a:pt x="8687" y="1712"/>
                  <a:pt x="8698" y="1701"/>
                </a:cubicBezTo>
                <a:lnTo>
                  <a:pt x="8941" y="1458"/>
                </a:lnTo>
                <a:cubicBezTo>
                  <a:pt x="8951" y="1448"/>
                  <a:pt x="8969" y="1448"/>
                  <a:pt x="8980" y="1458"/>
                </a:cubicBezTo>
                <a:cubicBezTo>
                  <a:pt x="8990" y="1469"/>
                  <a:pt x="8990" y="1486"/>
                  <a:pt x="8980" y="1497"/>
                </a:cubicBezTo>
                <a:lnTo>
                  <a:pt x="8737" y="1740"/>
                </a:lnTo>
                <a:cubicBezTo>
                  <a:pt x="8730" y="1747"/>
                  <a:pt x="8722" y="1747"/>
                  <a:pt x="8715" y="1747"/>
                </a:cubicBezTo>
                <a:close/>
                <a:moveTo>
                  <a:pt x="8233" y="1747"/>
                </a:moveTo>
                <a:cubicBezTo>
                  <a:pt x="8226" y="1747"/>
                  <a:pt x="8219" y="1743"/>
                  <a:pt x="8215" y="1740"/>
                </a:cubicBezTo>
                <a:cubicBezTo>
                  <a:pt x="8205" y="1729"/>
                  <a:pt x="8205" y="1712"/>
                  <a:pt x="8215" y="1701"/>
                </a:cubicBezTo>
                <a:lnTo>
                  <a:pt x="8458" y="1458"/>
                </a:lnTo>
                <a:cubicBezTo>
                  <a:pt x="8469" y="1448"/>
                  <a:pt x="8486" y="1448"/>
                  <a:pt x="8497" y="1458"/>
                </a:cubicBezTo>
                <a:cubicBezTo>
                  <a:pt x="8508" y="1469"/>
                  <a:pt x="8508" y="1486"/>
                  <a:pt x="8497" y="1497"/>
                </a:cubicBezTo>
                <a:lnTo>
                  <a:pt x="8257" y="1740"/>
                </a:lnTo>
                <a:cubicBezTo>
                  <a:pt x="8247" y="1747"/>
                  <a:pt x="8240" y="1747"/>
                  <a:pt x="8233" y="1747"/>
                </a:cubicBezTo>
                <a:close/>
                <a:moveTo>
                  <a:pt x="7750" y="1747"/>
                </a:moveTo>
                <a:cubicBezTo>
                  <a:pt x="7743" y="1747"/>
                  <a:pt x="7736" y="1743"/>
                  <a:pt x="7733" y="1740"/>
                </a:cubicBezTo>
                <a:cubicBezTo>
                  <a:pt x="7722" y="1729"/>
                  <a:pt x="7722" y="1712"/>
                  <a:pt x="7733" y="1701"/>
                </a:cubicBezTo>
                <a:lnTo>
                  <a:pt x="7976" y="1458"/>
                </a:lnTo>
                <a:cubicBezTo>
                  <a:pt x="7986" y="1448"/>
                  <a:pt x="8004" y="1448"/>
                  <a:pt x="8014" y="1458"/>
                </a:cubicBezTo>
                <a:cubicBezTo>
                  <a:pt x="8025" y="1469"/>
                  <a:pt x="8025" y="1486"/>
                  <a:pt x="8014" y="1497"/>
                </a:cubicBezTo>
                <a:lnTo>
                  <a:pt x="7771" y="1740"/>
                </a:lnTo>
                <a:cubicBezTo>
                  <a:pt x="7764" y="1747"/>
                  <a:pt x="7757" y="1747"/>
                  <a:pt x="7750" y="1747"/>
                </a:cubicBezTo>
                <a:close/>
                <a:moveTo>
                  <a:pt x="6785" y="1747"/>
                </a:moveTo>
                <a:cubicBezTo>
                  <a:pt x="6778" y="1747"/>
                  <a:pt x="6771" y="1743"/>
                  <a:pt x="6767" y="1740"/>
                </a:cubicBezTo>
                <a:cubicBezTo>
                  <a:pt x="6757" y="1729"/>
                  <a:pt x="6757" y="1712"/>
                  <a:pt x="6767" y="1701"/>
                </a:cubicBezTo>
                <a:lnTo>
                  <a:pt x="7010" y="1458"/>
                </a:lnTo>
                <a:cubicBezTo>
                  <a:pt x="7021" y="1448"/>
                  <a:pt x="7039" y="1448"/>
                  <a:pt x="7049" y="1458"/>
                </a:cubicBezTo>
                <a:cubicBezTo>
                  <a:pt x="7060" y="1469"/>
                  <a:pt x="7060" y="1486"/>
                  <a:pt x="7049" y="1497"/>
                </a:cubicBezTo>
                <a:lnTo>
                  <a:pt x="6806" y="1740"/>
                </a:lnTo>
                <a:cubicBezTo>
                  <a:pt x="6799" y="1747"/>
                  <a:pt x="6792" y="1747"/>
                  <a:pt x="6785" y="1747"/>
                </a:cubicBezTo>
                <a:close/>
                <a:moveTo>
                  <a:pt x="6302" y="1747"/>
                </a:moveTo>
                <a:cubicBezTo>
                  <a:pt x="6295" y="1747"/>
                  <a:pt x="6288" y="1743"/>
                  <a:pt x="6285" y="1740"/>
                </a:cubicBezTo>
                <a:cubicBezTo>
                  <a:pt x="6274" y="1729"/>
                  <a:pt x="6274" y="1712"/>
                  <a:pt x="6285" y="1701"/>
                </a:cubicBezTo>
                <a:lnTo>
                  <a:pt x="6528" y="1458"/>
                </a:lnTo>
                <a:cubicBezTo>
                  <a:pt x="6538" y="1448"/>
                  <a:pt x="6556" y="1448"/>
                  <a:pt x="6566" y="1458"/>
                </a:cubicBezTo>
                <a:cubicBezTo>
                  <a:pt x="6577" y="1469"/>
                  <a:pt x="6577" y="1486"/>
                  <a:pt x="6566" y="1497"/>
                </a:cubicBezTo>
                <a:lnTo>
                  <a:pt x="6323" y="1740"/>
                </a:lnTo>
                <a:cubicBezTo>
                  <a:pt x="6316" y="1747"/>
                  <a:pt x="6309" y="1747"/>
                  <a:pt x="6302" y="1747"/>
                </a:cubicBezTo>
                <a:close/>
                <a:moveTo>
                  <a:pt x="5820" y="1747"/>
                </a:moveTo>
                <a:cubicBezTo>
                  <a:pt x="5813" y="1747"/>
                  <a:pt x="5806" y="1743"/>
                  <a:pt x="5802" y="1740"/>
                </a:cubicBezTo>
                <a:cubicBezTo>
                  <a:pt x="5791" y="1729"/>
                  <a:pt x="5791" y="1712"/>
                  <a:pt x="5802" y="1701"/>
                </a:cubicBezTo>
                <a:lnTo>
                  <a:pt x="6045" y="1458"/>
                </a:lnTo>
                <a:cubicBezTo>
                  <a:pt x="6056" y="1448"/>
                  <a:pt x="6073" y="1448"/>
                  <a:pt x="6084" y="1458"/>
                </a:cubicBezTo>
                <a:cubicBezTo>
                  <a:pt x="6094" y="1469"/>
                  <a:pt x="6094" y="1486"/>
                  <a:pt x="6084" y="1497"/>
                </a:cubicBezTo>
                <a:lnTo>
                  <a:pt x="5841" y="1740"/>
                </a:lnTo>
                <a:cubicBezTo>
                  <a:pt x="5834" y="1747"/>
                  <a:pt x="5827" y="1747"/>
                  <a:pt x="5820" y="1747"/>
                </a:cubicBezTo>
                <a:close/>
                <a:moveTo>
                  <a:pt x="5337" y="1747"/>
                </a:moveTo>
                <a:cubicBezTo>
                  <a:pt x="5330" y="1747"/>
                  <a:pt x="5323" y="1743"/>
                  <a:pt x="5319" y="1740"/>
                </a:cubicBezTo>
                <a:cubicBezTo>
                  <a:pt x="5309" y="1729"/>
                  <a:pt x="5309" y="1712"/>
                  <a:pt x="5319" y="1701"/>
                </a:cubicBezTo>
                <a:lnTo>
                  <a:pt x="5562" y="1458"/>
                </a:lnTo>
                <a:cubicBezTo>
                  <a:pt x="5573" y="1448"/>
                  <a:pt x="5591" y="1448"/>
                  <a:pt x="5601" y="1458"/>
                </a:cubicBezTo>
                <a:cubicBezTo>
                  <a:pt x="5612" y="1469"/>
                  <a:pt x="5612" y="1486"/>
                  <a:pt x="5601" y="1497"/>
                </a:cubicBezTo>
                <a:lnTo>
                  <a:pt x="5358" y="1740"/>
                </a:lnTo>
                <a:cubicBezTo>
                  <a:pt x="5351" y="1747"/>
                  <a:pt x="5344" y="1747"/>
                  <a:pt x="5337" y="1747"/>
                </a:cubicBezTo>
                <a:close/>
                <a:moveTo>
                  <a:pt x="1959" y="1747"/>
                </a:moveTo>
                <a:cubicBezTo>
                  <a:pt x="1951" y="1747"/>
                  <a:pt x="1944" y="1743"/>
                  <a:pt x="1941" y="1740"/>
                </a:cubicBezTo>
                <a:cubicBezTo>
                  <a:pt x="1930" y="1729"/>
                  <a:pt x="1930" y="1712"/>
                  <a:pt x="1941" y="1701"/>
                </a:cubicBezTo>
                <a:lnTo>
                  <a:pt x="2184" y="1458"/>
                </a:lnTo>
                <a:cubicBezTo>
                  <a:pt x="2195" y="1448"/>
                  <a:pt x="2212" y="1448"/>
                  <a:pt x="2223" y="1458"/>
                </a:cubicBezTo>
                <a:cubicBezTo>
                  <a:pt x="2233" y="1469"/>
                  <a:pt x="2233" y="1486"/>
                  <a:pt x="2223" y="1497"/>
                </a:cubicBezTo>
                <a:lnTo>
                  <a:pt x="1980" y="1740"/>
                </a:lnTo>
                <a:cubicBezTo>
                  <a:pt x="1969" y="1747"/>
                  <a:pt x="1966" y="1747"/>
                  <a:pt x="1959" y="1747"/>
                </a:cubicBezTo>
                <a:close/>
                <a:moveTo>
                  <a:pt x="1476" y="1747"/>
                </a:moveTo>
                <a:cubicBezTo>
                  <a:pt x="1469" y="1747"/>
                  <a:pt x="1462" y="1743"/>
                  <a:pt x="1458" y="1740"/>
                </a:cubicBezTo>
                <a:cubicBezTo>
                  <a:pt x="1448" y="1729"/>
                  <a:pt x="1448" y="1712"/>
                  <a:pt x="1458" y="1701"/>
                </a:cubicBezTo>
                <a:lnTo>
                  <a:pt x="1701" y="1458"/>
                </a:lnTo>
                <a:cubicBezTo>
                  <a:pt x="1712" y="1448"/>
                  <a:pt x="1729" y="1448"/>
                  <a:pt x="1740" y="1458"/>
                </a:cubicBezTo>
                <a:cubicBezTo>
                  <a:pt x="1750" y="1469"/>
                  <a:pt x="1751" y="1486"/>
                  <a:pt x="1740" y="1497"/>
                </a:cubicBezTo>
                <a:lnTo>
                  <a:pt x="1497" y="1740"/>
                </a:lnTo>
                <a:cubicBezTo>
                  <a:pt x="1486" y="1747"/>
                  <a:pt x="1483" y="1747"/>
                  <a:pt x="1476" y="1747"/>
                </a:cubicBezTo>
                <a:close/>
                <a:moveTo>
                  <a:pt x="993" y="1747"/>
                </a:moveTo>
                <a:cubicBezTo>
                  <a:pt x="986" y="1747"/>
                  <a:pt x="979" y="1743"/>
                  <a:pt x="976" y="1740"/>
                </a:cubicBezTo>
                <a:cubicBezTo>
                  <a:pt x="965" y="1729"/>
                  <a:pt x="965" y="1712"/>
                  <a:pt x="976" y="1701"/>
                </a:cubicBezTo>
                <a:lnTo>
                  <a:pt x="1219" y="1458"/>
                </a:lnTo>
                <a:cubicBezTo>
                  <a:pt x="1229" y="1448"/>
                  <a:pt x="1247" y="1448"/>
                  <a:pt x="1257" y="1458"/>
                </a:cubicBezTo>
                <a:cubicBezTo>
                  <a:pt x="1268" y="1469"/>
                  <a:pt x="1268" y="1486"/>
                  <a:pt x="1257" y="1497"/>
                </a:cubicBezTo>
                <a:lnTo>
                  <a:pt x="1014" y="1740"/>
                </a:lnTo>
                <a:cubicBezTo>
                  <a:pt x="1004" y="1747"/>
                  <a:pt x="1000" y="1747"/>
                  <a:pt x="993" y="1747"/>
                </a:cubicBezTo>
                <a:close/>
                <a:moveTo>
                  <a:pt x="511" y="1747"/>
                </a:moveTo>
                <a:cubicBezTo>
                  <a:pt x="504" y="1747"/>
                  <a:pt x="497" y="1743"/>
                  <a:pt x="493" y="1740"/>
                </a:cubicBezTo>
                <a:cubicBezTo>
                  <a:pt x="482" y="1729"/>
                  <a:pt x="482" y="1712"/>
                  <a:pt x="493" y="1701"/>
                </a:cubicBezTo>
                <a:lnTo>
                  <a:pt x="736" y="1458"/>
                </a:lnTo>
                <a:cubicBezTo>
                  <a:pt x="747" y="1448"/>
                  <a:pt x="764" y="1448"/>
                  <a:pt x="775" y="1458"/>
                </a:cubicBezTo>
                <a:cubicBezTo>
                  <a:pt x="785" y="1469"/>
                  <a:pt x="785" y="1486"/>
                  <a:pt x="775" y="1497"/>
                </a:cubicBezTo>
                <a:lnTo>
                  <a:pt x="532" y="1740"/>
                </a:lnTo>
                <a:cubicBezTo>
                  <a:pt x="521" y="1747"/>
                  <a:pt x="514" y="1747"/>
                  <a:pt x="511" y="1747"/>
                </a:cubicBezTo>
                <a:close/>
                <a:moveTo>
                  <a:pt x="28" y="1747"/>
                </a:moveTo>
                <a:cubicBezTo>
                  <a:pt x="21" y="1747"/>
                  <a:pt x="14" y="1743"/>
                  <a:pt x="10" y="1740"/>
                </a:cubicBezTo>
                <a:cubicBezTo>
                  <a:pt x="0" y="1729"/>
                  <a:pt x="0" y="1712"/>
                  <a:pt x="10" y="1701"/>
                </a:cubicBezTo>
                <a:lnTo>
                  <a:pt x="253" y="1458"/>
                </a:lnTo>
                <a:cubicBezTo>
                  <a:pt x="264" y="1448"/>
                  <a:pt x="282" y="1448"/>
                  <a:pt x="292" y="1458"/>
                </a:cubicBezTo>
                <a:cubicBezTo>
                  <a:pt x="303" y="1469"/>
                  <a:pt x="303" y="1486"/>
                  <a:pt x="292" y="1497"/>
                </a:cubicBezTo>
                <a:lnTo>
                  <a:pt x="49" y="1740"/>
                </a:lnTo>
                <a:cubicBezTo>
                  <a:pt x="39" y="1747"/>
                  <a:pt x="31" y="1747"/>
                  <a:pt x="28" y="1747"/>
                </a:cubicBezTo>
                <a:close/>
                <a:moveTo>
                  <a:pt x="10646" y="1747"/>
                </a:moveTo>
                <a:cubicBezTo>
                  <a:pt x="10639" y="1747"/>
                  <a:pt x="10632" y="1743"/>
                  <a:pt x="10628" y="1740"/>
                </a:cubicBezTo>
                <a:cubicBezTo>
                  <a:pt x="10618" y="1729"/>
                  <a:pt x="10618" y="1712"/>
                  <a:pt x="10628" y="1701"/>
                </a:cubicBezTo>
                <a:lnTo>
                  <a:pt x="10871" y="1458"/>
                </a:lnTo>
                <a:cubicBezTo>
                  <a:pt x="10882" y="1448"/>
                  <a:pt x="10899" y="1448"/>
                  <a:pt x="10910" y="1458"/>
                </a:cubicBezTo>
                <a:cubicBezTo>
                  <a:pt x="10920" y="1469"/>
                  <a:pt x="10921" y="1486"/>
                  <a:pt x="10910" y="1497"/>
                </a:cubicBezTo>
                <a:lnTo>
                  <a:pt x="10667" y="1740"/>
                </a:lnTo>
                <a:cubicBezTo>
                  <a:pt x="10660" y="1747"/>
                  <a:pt x="10653" y="1747"/>
                  <a:pt x="10646" y="1747"/>
                </a:cubicBezTo>
                <a:close/>
                <a:moveTo>
                  <a:pt x="7268" y="1747"/>
                </a:moveTo>
                <a:cubicBezTo>
                  <a:pt x="7260" y="1747"/>
                  <a:pt x="7253" y="1743"/>
                  <a:pt x="7250" y="1740"/>
                </a:cubicBezTo>
                <a:cubicBezTo>
                  <a:pt x="7239" y="1729"/>
                  <a:pt x="7239" y="1712"/>
                  <a:pt x="7250" y="1701"/>
                </a:cubicBezTo>
                <a:lnTo>
                  <a:pt x="7493" y="1458"/>
                </a:lnTo>
                <a:cubicBezTo>
                  <a:pt x="7504" y="1448"/>
                  <a:pt x="7521" y="1448"/>
                  <a:pt x="7532" y="1458"/>
                </a:cubicBezTo>
                <a:cubicBezTo>
                  <a:pt x="7542" y="1469"/>
                  <a:pt x="7542" y="1486"/>
                  <a:pt x="7532" y="1497"/>
                </a:cubicBezTo>
                <a:lnTo>
                  <a:pt x="7289" y="1740"/>
                </a:lnTo>
                <a:cubicBezTo>
                  <a:pt x="7282" y="1747"/>
                  <a:pt x="7275" y="1747"/>
                  <a:pt x="7268" y="1747"/>
                </a:cubicBezTo>
                <a:close/>
                <a:moveTo>
                  <a:pt x="4854" y="1747"/>
                </a:moveTo>
                <a:cubicBezTo>
                  <a:pt x="4847" y="1747"/>
                  <a:pt x="4840" y="1743"/>
                  <a:pt x="4837" y="1740"/>
                </a:cubicBezTo>
                <a:cubicBezTo>
                  <a:pt x="4826" y="1729"/>
                  <a:pt x="4826" y="1712"/>
                  <a:pt x="4837" y="1701"/>
                </a:cubicBezTo>
                <a:lnTo>
                  <a:pt x="5080" y="1458"/>
                </a:lnTo>
                <a:cubicBezTo>
                  <a:pt x="5090" y="1448"/>
                  <a:pt x="5108" y="1448"/>
                  <a:pt x="5119" y="1458"/>
                </a:cubicBezTo>
                <a:cubicBezTo>
                  <a:pt x="5129" y="1469"/>
                  <a:pt x="5129" y="1486"/>
                  <a:pt x="5119" y="1497"/>
                </a:cubicBezTo>
                <a:lnTo>
                  <a:pt x="4875" y="1740"/>
                </a:lnTo>
                <a:cubicBezTo>
                  <a:pt x="4865" y="1747"/>
                  <a:pt x="4861" y="1747"/>
                  <a:pt x="4854" y="1747"/>
                </a:cubicBezTo>
                <a:close/>
                <a:moveTo>
                  <a:pt x="4372" y="1747"/>
                </a:moveTo>
                <a:cubicBezTo>
                  <a:pt x="4365" y="1747"/>
                  <a:pt x="4358" y="1743"/>
                  <a:pt x="4354" y="1740"/>
                </a:cubicBezTo>
                <a:cubicBezTo>
                  <a:pt x="4344" y="1729"/>
                  <a:pt x="4344" y="1712"/>
                  <a:pt x="4354" y="1701"/>
                </a:cubicBezTo>
                <a:lnTo>
                  <a:pt x="4597" y="1458"/>
                </a:lnTo>
                <a:cubicBezTo>
                  <a:pt x="4608" y="1448"/>
                  <a:pt x="4625" y="1448"/>
                  <a:pt x="4636" y="1458"/>
                </a:cubicBezTo>
                <a:cubicBezTo>
                  <a:pt x="4646" y="1469"/>
                  <a:pt x="4646" y="1486"/>
                  <a:pt x="4636" y="1497"/>
                </a:cubicBezTo>
                <a:lnTo>
                  <a:pt x="4393" y="1740"/>
                </a:lnTo>
                <a:cubicBezTo>
                  <a:pt x="4382" y="1747"/>
                  <a:pt x="4379" y="1747"/>
                  <a:pt x="4372" y="1747"/>
                </a:cubicBezTo>
                <a:close/>
                <a:moveTo>
                  <a:pt x="3889" y="1747"/>
                </a:moveTo>
                <a:cubicBezTo>
                  <a:pt x="3882" y="1747"/>
                  <a:pt x="3875" y="1743"/>
                  <a:pt x="3871" y="1740"/>
                </a:cubicBezTo>
                <a:cubicBezTo>
                  <a:pt x="3861" y="1729"/>
                  <a:pt x="3861" y="1712"/>
                  <a:pt x="3871" y="1701"/>
                </a:cubicBezTo>
                <a:lnTo>
                  <a:pt x="4115" y="1458"/>
                </a:lnTo>
                <a:cubicBezTo>
                  <a:pt x="4125" y="1448"/>
                  <a:pt x="4143" y="1448"/>
                  <a:pt x="4153" y="1458"/>
                </a:cubicBezTo>
                <a:cubicBezTo>
                  <a:pt x="4164" y="1469"/>
                  <a:pt x="4164" y="1486"/>
                  <a:pt x="4153" y="1497"/>
                </a:cubicBezTo>
                <a:lnTo>
                  <a:pt x="3910" y="1740"/>
                </a:lnTo>
                <a:cubicBezTo>
                  <a:pt x="3900" y="1747"/>
                  <a:pt x="3896" y="1747"/>
                  <a:pt x="3889" y="1747"/>
                </a:cubicBezTo>
                <a:close/>
                <a:moveTo>
                  <a:pt x="3406" y="1747"/>
                </a:moveTo>
                <a:cubicBezTo>
                  <a:pt x="3399" y="1747"/>
                  <a:pt x="3392" y="1743"/>
                  <a:pt x="3389" y="1740"/>
                </a:cubicBezTo>
                <a:cubicBezTo>
                  <a:pt x="3378" y="1729"/>
                  <a:pt x="3378" y="1712"/>
                  <a:pt x="3389" y="1701"/>
                </a:cubicBezTo>
                <a:lnTo>
                  <a:pt x="3632" y="1458"/>
                </a:lnTo>
                <a:cubicBezTo>
                  <a:pt x="3642" y="1448"/>
                  <a:pt x="3660" y="1448"/>
                  <a:pt x="3671" y="1458"/>
                </a:cubicBezTo>
                <a:cubicBezTo>
                  <a:pt x="3681" y="1469"/>
                  <a:pt x="3681" y="1486"/>
                  <a:pt x="3671" y="1497"/>
                </a:cubicBezTo>
                <a:lnTo>
                  <a:pt x="3428" y="1740"/>
                </a:lnTo>
                <a:cubicBezTo>
                  <a:pt x="3417" y="1747"/>
                  <a:pt x="3413" y="1747"/>
                  <a:pt x="3406" y="1747"/>
                </a:cubicBezTo>
                <a:close/>
                <a:moveTo>
                  <a:pt x="2924" y="1747"/>
                </a:moveTo>
                <a:cubicBezTo>
                  <a:pt x="2917" y="1747"/>
                  <a:pt x="2910" y="1743"/>
                  <a:pt x="2906" y="1740"/>
                </a:cubicBezTo>
                <a:cubicBezTo>
                  <a:pt x="2896" y="1729"/>
                  <a:pt x="2896" y="1712"/>
                  <a:pt x="2906" y="1701"/>
                </a:cubicBezTo>
                <a:lnTo>
                  <a:pt x="3149" y="1458"/>
                </a:lnTo>
                <a:cubicBezTo>
                  <a:pt x="3160" y="1448"/>
                  <a:pt x="3177" y="1448"/>
                  <a:pt x="3188" y="1458"/>
                </a:cubicBezTo>
                <a:cubicBezTo>
                  <a:pt x="3199" y="1469"/>
                  <a:pt x="3199" y="1486"/>
                  <a:pt x="3188" y="1497"/>
                </a:cubicBezTo>
                <a:lnTo>
                  <a:pt x="2945" y="1740"/>
                </a:lnTo>
                <a:cubicBezTo>
                  <a:pt x="2934" y="1747"/>
                  <a:pt x="2931" y="1747"/>
                  <a:pt x="2924" y="1747"/>
                </a:cubicBezTo>
                <a:close/>
                <a:moveTo>
                  <a:pt x="2441" y="1747"/>
                </a:moveTo>
                <a:cubicBezTo>
                  <a:pt x="2434" y="1747"/>
                  <a:pt x="2427" y="1743"/>
                  <a:pt x="2424" y="1740"/>
                </a:cubicBezTo>
                <a:cubicBezTo>
                  <a:pt x="2413" y="1729"/>
                  <a:pt x="2413" y="1712"/>
                  <a:pt x="2424" y="1701"/>
                </a:cubicBezTo>
                <a:lnTo>
                  <a:pt x="2667" y="1458"/>
                </a:lnTo>
                <a:cubicBezTo>
                  <a:pt x="2677" y="1448"/>
                  <a:pt x="2694" y="1448"/>
                  <a:pt x="2705" y="1458"/>
                </a:cubicBezTo>
                <a:cubicBezTo>
                  <a:pt x="2715" y="1469"/>
                  <a:pt x="2716" y="1486"/>
                  <a:pt x="2705" y="1497"/>
                </a:cubicBezTo>
                <a:lnTo>
                  <a:pt x="2462" y="1740"/>
                </a:lnTo>
                <a:cubicBezTo>
                  <a:pt x="2452" y="1747"/>
                  <a:pt x="2448" y="1747"/>
                  <a:pt x="2441" y="1747"/>
                </a:cubicBezTo>
                <a:close/>
                <a:moveTo>
                  <a:pt x="10646" y="1264"/>
                </a:moveTo>
                <a:cubicBezTo>
                  <a:pt x="10639" y="1264"/>
                  <a:pt x="10632" y="1261"/>
                  <a:pt x="10628" y="1257"/>
                </a:cubicBezTo>
                <a:cubicBezTo>
                  <a:pt x="10618" y="1247"/>
                  <a:pt x="10618" y="1229"/>
                  <a:pt x="10628" y="1219"/>
                </a:cubicBezTo>
                <a:lnTo>
                  <a:pt x="10871" y="976"/>
                </a:lnTo>
                <a:cubicBezTo>
                  <a:pt x="10882" y="965"/>
                  <a:pt x="10899" y="966"/>
                  <a:pt x="10910" y="976"/>
                </a:cubicBezTo>
                <a:cubicBezTo>
                  <a:pt x="10920" y="987"/>
                  <a:pt x="10921" y="1004"/>
                  <a:pt x="10910" y="1014"/>
                </a:cubicBezTo>
                <a:lnTo>
                  <a:pt x="10667" y="1257"/>
                </a:lnTo>
                <a:cubicBezTo>
                  <a:pt x="10660" y="1261"/>
                  <a:pt x="10653" y="1264"/>
                  <a:pt x="10646" y="1264"/>
                </a:cubicBezTo>
                <a:close/>
                <a:moveTo>
                  <a:pt x="7268" y="1264"/>
                </a:moveTo>
                <a:cubicBezTo>
                  <a:pt x="7260" y="1264"/>
                  <a:pt x="7253" y="1261"/>
                  <a:pt x="7250" y="1257"/>
                </a:cubicBezTo>
                <a:cubicBezTo>
                  <a:pt x="7239" y="1247"/>
                  <a:pt x="7239" y="1229"/>
                  <a:pt x="7250" y="1219"/>
                </a:cubicBezTo>
                <a:lnTo>
                  <a:pt x="7493" y="976"/>
                </a:lnTo>
                <a:cubicBezTo>
                  <a:pt x="7504" y="965"/>
                  <a:pt x="7521" y="965"/>
                  <a:pt x="7532" y="976"/>
                </a:cubicBezTo>
                <a:cubicBezTo>
                  <a:pt x="7542" y="986"/>
                  <a:pt x="7542" y="1004"/>
                  <a:pt x="7532" y="1014"/>
                </a:cubicBezTo>
                <a:lnTo>
                  <a:pt x="7289" y="1257"/>
                </a:lnTo>
                <a:cubicBezTo>
                  <a:pt x="7282" y="1261"/>
                  <a:pt x="7275" y="1264"/>
                  <a:pt x="7268" y="1264"/>
                </a:cubicBezTo>
                <a:close/>
                <a:moveTo>
                  <a:pt x="4854" y="1264"/>
                </a:moveTo>
                <a:cubicBezTo>
                  <a:pt x="4847" y="1264"/>
                  <a:pt x="4840" y="1261"/>
                  <a:pt x="4837" y="1257"/>
                </a:cubicBezTo>
                <a:cubicBezTo>
                  <a:pt x="4826" y="1247"/>
                  <a:pt x="4826" y="1229"/>
                  <a:pt x="4837" y="1219"/>
                </a:cubicBezTo>
                <a:lnTo>
                  <a:pt x="5080" y="976"/>
                </a:lnTo>
                <a:cubicBezTo>
                  <a:pt x="5090" y="965"/>
                  <a:pt x="5108" y="965"/>
                  <a:pt x="5119" y="976"/>
                </a:cubicBezTo>
                <a:cubicBezTo>
                  <a:pt x="5129" y="986"/>
                  <a:pt x="5129" y="1004"/>
                  <a:pt x="5119" y="1014"/>
                </a:cubicBezTo>
                <a:lnTo>
                  <a:pt x="4875" y="1257"/>
                </a:lnTo>
                <a:cubicBezTo>
                  <a:pt x="4865" y="1261"/>
                  <a:pt x="4861" y="1264"/>
                  <a:pt x="4854" y="1264"/>
                </a:cubicBezTo>
                <a:close/>
                <a:moveTo>
                  <a:pt x="4372" y="1264"/>
                </a:moveTo>
                <a:cubicBezTo>
                  <a:pt x="4365" y="1264"/>
                  <a:pt x="4358" y="1261"/>
                  <a:pt x="4354" y="1257"/>
                </a:cubicBezTo>
                <a:cubicBezTo>
                  <a:pt x="4344" y="1247"/>
                  <a:pt x="4344" y="1229"/>
                  <a:pt x="4354" y="1219"/>
                </a:cubicBezTo>
                <a:lnTo>
                  <a:pt x="4597" y="976"/>
                </a:lnTo>
                <a:cubicBezTo>
                  <a:pt x="4608" y="965"/>
                  <a:pt x="4625" y="965"/>
                  <a:pt x="4636" y="976"/>
                </a:cubicBezTo>
                <a:cubicBezTo>
                  <a:pt x="4646" y="986"/>
                  <a:pt x="4646" y="1004"/>
                  <a:pt x="4636" y="1014"/>
                </a:cubicBezTo>
                <a:lnTo>
                  <a:pt x="4393" y="1257"/>
                </a:lnTo>
                <a:cubicBezTo>
                  <a:pt x="4382" y="1261"/>
                  <a:pt x="4379" y="1264"/>
                  <a:pt x="4372" y="1264"/>
                </a:cubicBezTo>
                <a:close/>
                <a:moveTo>
                  <a:pt x="3889" y="1264"/>
                </a:moveTo>
                <a:cubicBezTo>
                  <a:pt x="3882" y="1264"/>
                  <a:pt x="3875" y="1261"/>
                  <a:pt x="3871" y="1257"/>
                </a:cubicBezTo>
                <a:cubicBezTo>
                  <a:pt x="3861" y="1247"/>
                  <a:pt x="3861" y="1229"/>
                  <a:pt x="3871" y="1219"/>
                </a:cubicBezTo>
                <a:lnTo>
                  <a:pt x="4115" y="976"/>
                </a:lnTo>
                <a:cubicBezTo>
                  <a:pt x="4125" y="965"/>
                  <a:pt x="4143" y="965"/>
                  <a:pt x="4153" y="976"/>
                </a:cubicBezTo>
                <a:cubicBezTo>
                  <a:pt x="4164" y="986"/>
                  <a:pt x="4164" y="1004"/>
                  <a:pt x="4153" y="1014"/>
                </a:cubicBezTo>
                <a:lnTo>
                  <a:pt x="3910" y="1257"/>
                </a:lnTo>
                <a:cubicBezTo>
                  <a:pt x="3900" y="1261"/>
                  <a:pt x="3896" y="1264"/>
                  <a:pt x="3889" y="1264"/>
                </a:cubicBezTo>
                <a:close/>
                <a:moveTo>
                  <a:pt x="3406" y="1264"/>
                </a:moveTo>
                <a:cubicBezTo>
                  <a:pt x="3399" y="1264"/>
                  <a:pt x="3392" y="1261"/>
                  <a:pt x="3389" y="1257"/>
                </a:cubicBezTo>
                <a:cubicBezTo>
                  <a:pt x="3378" y="1247"/>
                  <a:pt x="3378" y="1229"/>
                  <a:pt x="3389" y="1219"/>
                </a:cubicBezTo>
                <a:lnTo>
                  <a:pt x="3632" y="976"/>
                </a:lnTo>
                <a:cubicBezTo>
                  <a:pt x="3642" y="965"/>
                  <a:pt x="3660" y="965"/>
                  <a:pt x="3671" y="976"/>
                </a:cubicBezTo>
                <a:cubicBezTo>
                  <a:pt x="3681" y="986"/>
                  <a:pt x="3681" y="1004"/>
                  <a:pt x="3671" y="1014"/>
                </a:cubicBezTo>
                <a:lnTo>
                  <a:pt x="3428" y="1257"/>
                </a:lnTo>
                <a:cubicBezTo>
                  <a:pt x="3417" y="1261"/>
                  <a:pt x="3413" y="1264"/>
                  <a:pt x="3406" y="1264"/>
                </a:cubicBezTo>
                <a:close/>
                <a:moveTo>
                  <a:pt x="2924" y="1264"/>
                </a:moveTo>
                <a:cubicBezTo>
                  <a:pt x="2917" y="1264"/>
                  <a:pt x="2910" y="1261"/>
                  <a:pt x="2906" y="1257"/>
                </a:cubicBezTo>
                <a:cubicBezTo>
                  <a:pt x="2896" y="1247"/>
                  <a:pt x="2896" y="1229"/>
                  <a:pt x="2906" y="1219"/>
                </a:cubicBezTo>
                <a:lnTo>
                  <a:pt x="3149" y="976"/>
                </a:lnTo>
                <a:cubicBezTo>
                  <a:pt x="3160" y="965"/>
                  <a:pt x="3177" y="966"/>
                  <a:pt x="3188" y="976"/>
                </a:cubicBezTo>
                <a:cubicBezTo>
                  <a:pt x="3199" y="987"/>
                  <a:pt x="3199" y="1004"/>
                  <a:pt x="3188" y="1014"/>
                </a:cubicBezTo>
                <a:lnTo>
                  <a:pt x="2945" y="1257"/>
                </a:lnTo>
                <a:cubicBezTo>
                  <a:pt x="2934" y="1261"/>
                  <a:pt x="2931" y="1264"/>
                  <a:pt x="2924" y="1264"/>
                </a:cubicBezTo>
                <a:close/>
                <a:moveTo>
                  <a:pt x="2441" y="1264"/>
                </a:moveTo>
                <a:cubicBezTo>
                  <a:pt x="2434" y="1264"/>
                  <a:pt x="2427" y="1261"/>
                  <a:pt x="2424" y="1257"/>
                </a:cubicBezTo>
                <a:cubicBezTo>
                  <a:pt x="2413" y="1247"/>
                  <a:pt x="2413" y="1229"/>
                  <a:pt x="2424" y="1219"/>
                </a:cubicBezTo>
                <a:lnTo>
                  <a:pt x="2667" y="976"/>
                </a:lnTo>
                <a:cubicBezTo>
                  <a:pt x="2677" y="965"/>
                  <a:pt x="2694" y="966"/>
                  <a:pt x="2705" y="976"/>
                </a:cubicBezTo>
                <a:cubicBezTo>
                  <a:pt x="2715" y="987"/>
                  <a:pt x="2716" y="1004"/>
                  <a:pt x="2705" y="1014"/>
                </a:cubicBezTo>
                <a:lnTo>
                  <a:pt x="2462" y="1257"/>
                </a:lnTo>
                <a:cubicBezTo>
                  <a:pt x="2452" y="1261"/>
                  <a:pt x="2448" y="1264"/>
                  <a:pt x="2441" y="1264"/>
                </a:cubicBezTo>
                <a:close/>
                <a:moveTo>
                  <a:pt x="11129" y="1264"/>
                </a:moveTo>
                <a:cubicBezTo>
                  <a:pt x="11122" y="1264"/>
                  <a:pt x="11114" y="1261"/>
                  <a:pt x="11111" y="1257"/>
                </a:cubicBezTo>
                <a:cubicBezTo>
                  <a:pt x="11100" y="1247"/>
                  <a:pt x="11100" y="1229"/>
                  <a:pt x="11111" y="1219"/>
                </a:cubicBezTo>
                <a:lnTo>
                  <a:pt x="11354" y="976"/>
                </a:lnTo>
                <a:cubicBezTo>
                  <a:pt x="11365" y="965"/>
                  <a:pt x="11382" y="966"/>
                  <a:pt x="11393" y="976"/>
                </a:cubicBezTo>
                <a:cubicBezTo>
                  <a:pt x="11403" y="987"/>
                  <a:pt x="11403" y="1004"/>
                  <a:pt x="11393" y="1014"/>
                </a:cubicBezTo>
                <a:lnTo>
                  <a:pt x="11150" y="1257"/>
                </a:lnTo>
                <a:cubicBezTo>
                  <a:pt x="11143" y="1261"/>
                  <a:pt x="11136" y="1264"/>
                  <a:pt x="11129" y="1264"/>
                </a:cubicBezTo>
                <a:close/>
                <a:moveTo>
                  <a:pt x="10163" y="1264"/>
                </a:moveTo>
                <a:cubicBezTo>
                  <a:pt x="10156" y="1264"/>
                  <a:pt x="10149" y="1261"/>
                  <a:pt x="10146" y="1257"/>
                </a:cubicBezTo>
                <a:cubicBezTo>
                  <a:pt x="10135" y="1247"/>
                  <a:pt x="10135" y="1229"/>
                  <a:pt x="10146" y="1219"/>
                </a:cubicBezTo>
                <a:lnTo>
                  <a:pt x="10389" y="976"/>
                </a:lnTo>
                <a:cubicBezTo>
                  <a:pt x="10399" y="965"/>
                  <a:pt x="10417" y="966"/>
                  <a:pt x="10428" y="976"/>
                </a:cubicBezTo>
                <a:cubicBezTo>
                  <a:pt x="10438" y="987"/>
                  <a:pt x="10438" y="1004"/>
                  <a:pt x="10428" y="1014"/>
                </a:cubicBezTo>
                <a:lnTo>
                  <a:pt x="10184" y="1257"/>
                </a:lnTo>
                <a:cubicBezTo>
                  <a:pt x="10177" y="1261"/>
                  <a:pt x="10170" y="1264"/>
                  <a:pt x="10163" y="1264"/>
                </a:cubicBezTo>
                <a:close/>
                <a:moveTo>
                  <a:pt x="9681" y="1264"/>
                </a:moveTo>
                <a:cubicBezTo>
                  <a:pt x="9674" y="1264"/>
                  <a:pt x="9667" y="1261"/>
                  <a:pt x="9663" y="1257"/>
                </a:cubicBezTo>
                <a:cubicBezTo>
                  <a:pt x="9652" y="1247"/>
                  <a:pt x="9652" y="1229"/>
                  <a:pt x="9663" y="1219"/>
                </a:cubicBezTo>
                <a:lnTo>
                  <a:pt x="9906" y="976"/>
                </a:lnTo>
                <a:cubicBezTo>
                  <a:pt x="9917" y="965"/>
                  <a:pt x="9934" y="966"/>
                  <a:pt x="9945" y="976"/>
                </a:cubicBezTo>
                <a:cubicBezTo>
                  <a:pt x="9955" y="987"/>
                  <a:pt x="9955" y="1004"/>
                  <a:pt x="9945" y="1014"/>
                </a:cubicBezTo>
                <a:lnTo>
                  <a:pt x="9702" y="1257"/>
                </a:lnTo>
                <a:cubicBezTo>
                  <a:pt x="9695" y="1261"/>
                  <a:pt x="9688" y="1264"/>
                  <a:pt x="9681" y="1264"/>
                </a:cubicBezTo>
                <a:close/>
                <a:moveTo>
                  <a:pt x="9198" y="1264"/>
                </a:moveTo>
                <a:cubicBezTo>
                  <a:pt x="9191" y="1264"/>
                  <a:pt x="9184" y="1261"/>
                  <a:pt x="9180" y="1257"/>
                </a:cubicBezTo>
                <a:cubicBezTo>
                  <a:pt x="9170" y="1247"/>
                  <a:pt x="9170" y="1229"/>
                  <a:pt x="9180" y="1219"/>
                </a:cubicBezTo>
                <a:lnTo>
                  <a:pt x="9420" y="976"/>
                </a:lnTo>
                <a:cubicBezTo>
                  <a:pt x="9431" y="965"/>
                  <a:pt x="9448" y="966"/>
                  <a:pt x="9459" y="976"/>
                </a:cubicBezTo>
                <a:cubicBezTo>
                  <a:pt x="9469" y="987"/>
                  <a:pt x="9469" y="1004"/>
                  <a:pt x="9459" y="1014"/>
                </a:cubicBezTo>
                <a:lnTo>
                  <a:pt x="9216" y="1257"/>
                </a:lnTo>
                <a:cubicBezTo>
                  <a:pt x="9212" y="1261"/>
                  <a:pt x="9205" y="1264"/>
                  <a:pt x="9198" y="1264"/>
                </a:cubicBezTo>
                <a:close/>
                <a:moveTo>
                  <a:pt x="8715" y="1264"/>
                </a:moveTo>
                <a:cubicBezTo>
                  <a:pt x="8708" y="1264"/>
                  <a:pt x="8701" y="1261"/>
                  <a:pt x="8698" y="1257"/>
                </a:cubicBezTo>
                <a:cubicBezTo>
                  <a:pt x="8687" y="1247"/>
                  <a:pt x="8687" y="1229"/>
                  <a:pt x="8698" y="1219"/>
                </a:cubicBezTo>
                <a:lnTo>
                  <a:pt x="8941" y="976"/>
                </a:lnTo>
                <a:cubicBezTo>
                  <a:pt x="8951" y="965"/>
                  <a:pt x="8969" y="966"/>
                  <a:pt x="8980" y="976"/>
                </a:cubicBezTo>
                <a:cubicBezTo>
                  <a:pt x="8990" y="987"/>
                  <a:pt x="8990" y="1004"/>
                  <a:pt x="8980" y="1014"/>
                </a:cubicBezTo>
                <a:lnTo>
                  <a:pt x="8737" y="1257"/>
                </a:lnTo>
                <a:cubicBezTo>
                  <a:pt x="8730" y="1261"/>
                  <a:pt x="8722" y="1264"/>
                  <a:pt x="8715" y="1264"/>
                </a:cubicBezTo>
                <a:close/>
                <a:moveTo>
                  <a:pt x="8233" y="1264"/>
                </a:moveTo>
                <a:cubicBezTo>
                  <a:pt x="8226" y="1264"/>
                  <a:pt x="8219" y="1261"/>
                  <a:pt x="8215" y="1257"/>
                </a:cubicBezTo>
                <a:cubicBezTo>
                  <a:pt x="8205" y="1247"/>
                  <a:pt x="8205" y="1229"/>
                  <a:pt x="8215" y="1219"/>
                </a:cubicBezTo>
                <a:lnTo>
                  <a:pt x="8458" y="976"/>
                </a:lnTo>
                <a:cubicBezTo>
                  <a:pt x="8469" y="965"/>
                  <a:pt x="8486" y="966"/>
                  <a:pt x="8497" y="976"/>
                </a:cubicBezTo>
                <a:cubicBezTo>
                  <a:pt x="8508" y="987"/>
                  <a:pt x="8508" y="1004"/>
                  <a:pt x="8497" y="1014"/>
                </a:cubicBezTo>
                <a:lnTo>
                  <a:pt x="8257" y="1257"/>
                </a:lnTo>
                <a:cubicBezTo>
                  <a:pt x="8247" y="1261"/>
                  <a:pt x="8240" y="1264"/>
                  <a:pt x="8233" y="1264"/>
                </a:cubicBezTo>
                <a:close/>
                <a:moveTo>
                  <a:pt x="7750" y="1264"/>
                </a:moveTo>
                <a:cubicBezTo>
                  <a:pt x="7743" y="1264"/>
                  <a:pt x="7736" y="1261"/>
                  <a:pt x="7733" y="1257"/>
                </a:cubicBezTo>
                <a:cubicBezTo>
                  <a:pt x="7722" y="1247"/>
                  <a:pt x="7722" y="1229"/>
                  <a:pt x="7733" y="1219"/>
                </a:cubicBezTo>
                <a:lnTo>
                  <a:pt x="7976" y="976"/>
                </a:lnTo>
                <a:cubicBezTo>
                  <a:pt x="7986" y="965"/>
                  <a:pt x="8004" y="965"/>
                  <a:pt x="8014" y="976"/>
                </a:cubicBezTo>
                <a:cubicBezTo>
                  <a:pt x="8025" y="986"/>
                  <a:pt x="8025" y="1004"/>
                  <a:pt x="8014" y="1014"/>
                </a:cubicBezTo>
                <a:lnTo>
                  <a:pt x="7771" y="1257"/>
                </a:lnTo>
                <a:cubicBezTo>
                  <a:pt x="7764" y="1261"/>
                  <a:pt x="7757" y="1264"/>
                  <a:pt x="7750" y="1264"/>
                </a:cubicBezTo>
                <a:close/>
                <a:moveTo>
                  <a:pt x="6785" y="1264"/>
                </a:moveTo>
                <a:cubicBezTo>
                  <a:pt x="6778" y="1264"/>
                  <a:pt x="6771" y="1261"/>
                  <a:pt x="6767" y="1257"/>
                </a:cubicBezTo>
                <a:cubicBezTo>
                  <a:pt x="6757" y="1247"/>
                  <a:pt x="6757" y="1229"/>
                  <a:pt x="6767" y="1219"/>
                </a:cubicBezTo>
                <a:lnTo>
                  <a:pt x="7010" y="976"/>
                </a:lnTo>
                <a:cubicBezTo>
                  <a:pt x="7021" y="965"/>
                  <a:pt x="7039" y="965"/>
                  <a:pt x="7049" y="976"/>
                </a:cubicBezTo>
                <a:cubicBezTo>
                  <a:pt x="7060" y="986"/>
                  <a:pt x="7060" y="1004"/>
                  <a:pt x="7049" y="1014"/>
                </a:cubicBezTo>
                <a:lnTo>
                  <a:pt x="6806" y="1257"/>
                </a:lnTo>
                <a:cubicBezTo>
                  <a:pt x="6799" y="1261"/>
                  <a:pt x="6792" y="1264"/>
                  <a:pt x="6785" y="1264"/>
                </a:cubicBezTo>
                <a:close/>
                <a:moveTo>
                  <a:pt x="6302" y="1264"/>
                </a:moveTo>
                <a:cubicBezTo>
                  <a:pt x="6295" y="1264"/>
                  <a:pt x="6288" y="1261"/>
                  <a:pt x="6285" y="1257"/>
                </a:cubicBezTo>
                <a:cubicBezTo>
                  <a:pt x="6274" y="1247"/>
                  <a:pt x="6274" y="1229"/>
                  <a:pt x="6285" y="1219"/>
                </a:cubicBezTo>
                <a:lnTo>
                  <a:pt x="6528" y="976"/>
                </a:lnTo>
                <a:cubicBezTo>
                  <a:pt x="6538" y="965"/>
                  <a:pt x="6556" y="965"/>
                  <a:pt x="6566" y="976"/>
                </a:cubicBezTo>
                <a:cubicBezTo>
                  <a:pt x="6577" y="986"/>
                  <a:pt x="6577" y="1004"/>
                  <a:pt x="6566" y="1014"/>
                </a:cubicBezTo>
                <a:lnTo>
                  <a:pt x="6323" y="1257"/>
                </a:lnTo>
                <a:cubicBezTo>
                  <a:pt x="6316" y="1261"/>
                  <a:pt x="6309" y="1264"/>
                  <a:pt x="6302" y="1264"/>
                </a:cubicBezTo>
                <a:close/>
                <a:moveTo>
                  <a:pt x="5820" y="1264"/>
                </a:moveTo>
                <a:cubicBezTo>
                  <a:pt x="5813" y="1264"/>
                  <a:pt x="5806" y="1261"/>
                  <a:pt x="5802" y="1257"/>
                </a:cubicBezTo>
                <a:cubicBezTo>
                  <a:pt x="5791" y="1247"/>
                  <a:pt x="5791" y="1229"/>
                  <a:pt x="5802" y="1219"/>
                </a:cubicBezTo>
                <a:lnTo>
                  <a:pt x="6045" y="976"/>
                </a:lnTo>
                <a:cubicBezTo>
                  <a:pt x="6056" y="965"/>
                  <a:pt x="6073" y="965"/>
                  <a:pt x="6084" y="976"/>
                </a:cubicBezTo>
                <a:cubicBezTo>
                  <a:pt x="6094" y="986"/>
                  <a:pt x="6094" y="1004"/>
                  <a:pt x="6084" y="1014"/>
                </a:cubicBezTo>
                <a:lnTo>
                  <a:pt x="5841" y="1257"/>
                </a:lnTo>
                <a:cubicBezTo>
                  <a:pt x="5834" y="1261"/>
                  <a:pt x="5827" y="1264"/>
                  <a:pt x="5820" y="1264"/>
                </a:cubicBezTo>
                <a:close/>
                <a:moveTo>
                  <a:pt x="5337" y="1264"/>
                </a:moveTo>
                <a:cubicBezTo>
                  <a:pt x="5330" y="1264"/>
                  <a:pt x="5323" y="1261"/>
                  <a:pt x="5319" y="1257"/>
                </a:cubicBezTo>
                <a:cubicBezTo>
                  <a:pt x="5309" y="1247"/>
                  <a:pt x="5309" y="1229"/>
                  <a:pt x="5319" y="1219"/>
                </a:cubicBezTo>
                <a:lnTo>
                  <a:pt x="5562" y="976"/>
                </a:lnTo>
                <a:cubicBezTo>
                  <a:pt x="5573" y="965"/>
                  <a:pt x="5591" y="965"/>
                  <a:pt x="5601" y="976"/>
                </a:cubicBezTo>
                <a:cubicBezTo>
                  <a:pt x="5612" y="986"/>
                  <a:pt x="5612" y="1004"/>
                  <a:pt x="5601" y="1014"/>
                </a:cubicBezTo>
                <a:lnTo>
                  <a:pt x="5358" y="1257"/>
                </a:lnTo>
                <a:cubicBezTo>
                  <a:pt x="5351" y="1261"/>
                  <a:pt x="5344" y="1264"/>
                  <a:pt x="5337" y="1264"/>
                </a:cubicBezTo>
                <a:close/>
                <a:moveTo>
                  <a:pt x="1959" y="1264"/>
                </a:moveTo>
                <a:cubicBezTo>
                  <a:pt x="1951" y="1264"/>
                  <a:pt x="1944" y="1261"/>
                  <a:pt x="1941" y="1257"/>
                </a:cubicBezTo>
                <a:cubicBezTo>
                  <a:pt x="1930" y="1247"/>
                  <a:pt x="1930" y="1229"/>
                  <a:pt x="1941" y="1219"/>
                </a:cubicBezTo>
                <a:lnTo>
                  <a:pt x="2184" y="976"/>
                </a:lnTo>
                <a:cubicBezTo>
                  <a:pt x="2195" y="965"/>
                  <a:pt x="2212" y="966"/>
                  <a:pt x="2223" y="976"/>
                </a:cubicBezTo>
                <a:cubicBezTo>
                  <a:pt x="2233" y="987"/>
                  <a:pt x="2233" y="1004"/>
                  <a:pt x="2223" y="1014"/>
                </a:cubicBezTo>
                <a:lnTo>
                  <a:pt x="1980" y="1257"/>
                </a:lnTo>
                <a:cubicBezTo>
                  <a:pt x="1969" y="1261"/>
                  <a:pt x="1966" y="1264"/>
                  <a:pt x="1959" y="1264"/>
                </a:cubicBezTo>
                <a:close/>
                <a:moveTo>
                  <a:pt x="1476" y="1264"/>
                </a:moveTo>
                <a:cubicBezTo>
                  <a:pt x="1469" y="1264"/>
                  <a:pt x="1462" y="1261"/>
                  <a:pt x="1458" y="1257"/>
                </a:cubicBezTo>
                <a:cubicBezTo>
                  <a:pt x="1448" y="1247"/>
                  <a:pt x="1448" y="1229"/>
                  <a:pt x="1458" y="1219"/>
                </a:cubicBezTo>
                <a:lnTo>
                  <a:pt x="1701" y="976"/>
                </a:lnTo>
                <a:cubicBezTo>
                  <a:pt x="1712" y="965"/>
                  <a:pt x="1729" y="966"/>
                  <a:pt x="1740" y="976"/>
                </a:cubicBezTo>
                <a:cubicBezTo>
                  <a:pt x="1750" y="987"/>
                  <a:pt x="1751" y="1004"/>
                  <a:pt x="1740" y="1014"/>
                </a:cubicBezTo>
                <a:lnTo>
                  <a:pt x="1497" y="1257"/>
                </a:lnTo>
                <a:cubicBezTo>
                  <a:pt x="1486" y="1261"/>
                  <a:pt x="1483" y="1264"/>
                  <a:pt x="1476" y="1264"/>
                </a:cubicBezTo>
                <a:close/>
                <a:moveTo>
                  <a:pt x="993" y="1264"/>
                </a:moveTo>
                <a:cubicBezTo>
                  <a:pt x="986" y="1264"/>
                  <a:pt x="979" y="1261"/>
                  <a:pt x="976" y="1257"/>
                </a:cubicBezTo>
                <a:cubicBezTo>
                  <a:pt x="965" y="1247"/>
                  <a:pt x="965" y="1229"/>
                  <a:pt x="976" y="1219"/>
                </a:cubicBezTo>
                <a:lnTo>
                  <a:pt x="1219" y="976"/>
                </a:lnTo>
                <a:cubicBezTo>
                  <a:pt x="1229" y="965"/>
                  <a:pt x="1247" y="965"/>
                  <a:pt x="1257" y="976"/>
                </a:cubicBezTo>
                <a:cubicBezTo>
                  <a:pt x="1268" y="986"/>
                  <a:pt x="1268" y="1004"/>
                  <a:pt x="1257" y="1014"/>
                </a:cubicBezTo>
                <a:lnTo>
                  <a:pt x="1014" y="1257"/>
                </a:lnTo>
                <a:cubicBezTo>
                  <a:pt x="1004" y="1261"/>
                  <a:pt x="1000" y="1264"/>
                  <a:pt x="993" y="1264"/>
                </a:cubicBezTo>
                <a:close/>
                <a:moveTo>
                  <a:pt x="511" y="1264"/>
                </a:moveTo>
                <a:cubicBezTo>
                  <a:pt x="504" y="1264"/>
                  <a:pt x="497" y="1261"/>
                  <a:pt x="493" y="1257"/>
                </a:cubicBezTo>
                <a:cubicBezTo>
                  <a:pt x="482" y="1247"/>
                  <a:pt x="482" y="1229"/>
                  <a:pt x="493" y="1219"/>
                </a:cubicBezTo>
                <a:lnTo>
                  <a:pt x="736" y="976"/>
                </a:lnTo>
                <a:cubicBezTo>
                  <a:pt x="747" y="965"/>
                  <a:pt x="764" y="965"/>
                  <a:pt x="775" y="976"/>
                </a:cubicBezTo>
                <a:cubicBezTo>
                  <a:pt x="785" y="986"/>
                  <a:pt x="785" y="1004"/>
                  <a:pt x="775" y="1014"/>
                </a:cubicBezTo>
                <a:lnTo>
                  <a:pt x="532" y="1257"/>
                </a:lnTo>
                <a:cubicBezTo>
                  <a:pt x="521" y="1261"/>
                  <a:pt x="514" y="1264"/>
                  <a:pt x="511" y="1264"/>
                </a:cubicBezTo>
                <a:close/>
                <a:moveTo>
                  <a:pt x="28" y="1264"/>
                </a:moveTo>
                <a:cubicBezTo>
                  <a:pt x="21" y="1264"/>
                  <a:pt x="14" y="1261"/>
                  <a:pt x="10" y="1257"/>
                </a:cubicBezTo>
                <a:cubicBezTo>
                  <a:pt x="0" y="1247"/>
                  <a:pt x="0" y="1229"/>
                  <a:pt x="10" y="1219"/>
                </a:cubicBezTo>
                <a:lnTo>
                  <a:pt x="253" y="976"/>
                </a:lnTo>
                <a:cubicBezTo>
                  <a:pt x="264" y="965"/>
                  <a:pt x="282" y="965"/>
                  <a:pt x="292" y="976"/>
                </a:cubicBezTo>
                <a:cubicBezTo>
                  <a:pt x="303" y="986"/>
                  <a:pt x="303" y="1004"/>
                  <a:pt x="292" y="1014"/>
                </a:cubicBezTo>
                <a:lnTo>
                  <a:pt x="49" y="1257"/>
                </a:lnTo>
                <a:cubicBezTo>
                  <a:pt x="39" y="1261"/>
                  <a:pt x="31" y="1264"/>
                  <a:pt x="28" y="1264"/>
                </a:cubicBezTo>
                <a:close/>
                <a:moveTo>
                  <a:pt x="11129" y="782"/>
                </a:moveTo>
                <a:cubicBezTo>
                  <a:pt x="11122" y="782"/>
                  <a:pt x="11114" y="779"/>
                  <a:pt x="11111" y="775"/>
                </a:cubicBezTo>
                <a:cubicBezTo>
                  <a:pt x="11100" y="764"/>
                  <a:pt x="11100" y="747"/>
                  <a:pt x="11111" y="736"/>
                </a:cubicBezTo>
                <a:lnTo>
                  <a:pt x="11354" y="493"/>
                </a:lnTo>
                <a:cubicBezTo>
                  <a:pt x="11365" y="483"/>
                  <a:pt x="11382" y="483"/>
                  <a:pt x="11393" y="493"/>
                </a:cubicBezTo>
                <a:cubicBezTo>
                  <a:pt x="11403" y="504"/>
                  <a:pt x="11403" y="521"/>
                  <a:pt x="11393" y="532"/>
                </a:cubicBezTo>
                <a:lnTo>
                  <a:pt x="11150" y="775"/>
                </a:lnTo>
                <a:cubicBezTo>
                  <a:pt x="11143" y="779"/>
                  <a:pt x="11136" y="782"/>
                  <a:pt x="11129" y="782"/>
                </a:cubicBezTo>
                <a:close/>
                <a:moveTo>
                  <a:pt x="10163" y="782"/>
                </a:moveTo>
                <a:cubicBezTo>
                  <a:pt x="10156" y="782"/>
                  <a:pt x="10149" y="779"/>
                  <a:pt x="10146" y="775"/>
                </a:cubicBezTo>
                <a:cubicBezTo>
                  <a:pt x="10135" y="764"/>
                  <a:pt x="10135" y="747"/>
                  <a:pt x="10146" y="736"/>
                </a:cubicBezTo>
                <a:lnTo>
                  <a:pt x="10389" y="493"/>
                </a:lnTo>
                <a:cubicBezTo>
                  <a:pt x="10399" y="483"/>
                  <a:pt x="10417" y="483"/>
                  <a:pt x="10428" y="493"/>
                </a:cubicBezTo>
                <a:cubicBezTo>
                  <a:pt x="10438" y="504"/>
                  <a:pt x="10438" y="521"/>
                  <a:pt x="10428" y="532"/>
                </a:cubicBezTo>
                <a:lnTo>
                  <a:pt x="10188" y="775"/>
                </a:lnTo>
                <a:cubicBezTo>
                  <a:pt x="10177" y="779"/>
                  <a:pt x="10170" y="782"/>
                  <a:pt x="10163" y="782"/>
                </a:cubicBezTo>
                <a:close/>
                <a:moveTo>
                  <a:pt x="9681" y="782"/>
                </a:moveTo>
                <a:cubicBezTo>
                  <a:pt x="9674" y="782"/>
                  <a:pt x="9667" y="779"/>
                  <a:pt x="9663" y="775"/>
                </a:cubicBezTo>
                <a:cubicBezTo>
                  <a:pt x="9652" y="764"/>
                  <a:pt x="9652" y="747"/>
                  <a:pt x="9663" y="736"/>
                </a:cubicBezTo>
                <a:lnTo>
                  <a:pt x="9906" y="493"/>
                </a:lnTo>
                <a:cubicBezTo>
                  <a:pt x="9917" y="483"/>
                  <a:pt x="9934" y="483"/>
                  <a:pt x="9945" y="493"/>
                </a:cubicBezTo>
                <a:cubicBezTo>
                  <a:pt x="9955" y="504"/>
                  <a:pt x="9955" y="521"/>
                  <a:pt x="9945" y="532"/>
                </a:cubicBezTo>
                <a:lnTo>
                  <a:pt x="9705" y="775"/>
                </a:lnTo>
                <a:cubicBezTo>
                  <a:pt x="9695" y="779"/>
                  <a:pt x="9688" y="782"/>
                  <a:pt x="9681" y="782"/>
                </a:cubicBezTo>
                <a:close/>
                <a:moveTo>
                  <a:pt x="9198" y="782"/>
                </a:moveTo>
                <a:cubicBezTo>
                  <a:pt x="9191" y="782"/>
                  <a:pt x="9184" y="779"/>
                  <a:pt x="9180" y="775"/>
                </a:cubicBezTo>
                <a:cubicBezTo>
                  <a:pt x="9170" y="764"/>
                  <a:pt x="9170" y="747"/>
                  <a:pt x="9180" y="736"/>
                </a:cubicBezTo>
                <a:lnTo>
                  <a:pt x="9420" y="493"/>
                </a:lnTo>
                <a:cubicBezTo>
                  <a:pt x="9431" y="483"/>
                  <a:pt x="9448" y="483"/>
                  <a:pt x="9459" y="493"/>
                </a:cubicBezTo>
                <a:cubicBezTo>
                  <a:pt x="9469" y="504"/>
                  <a:pt x="9469" y="521"/>
                  <a:pt x="9459" y="532"/>
                </a:cubicBezTo>
                <a:lnTo>
                  <a:pt x="9216" y="775"/>
                </a:lnTo>
                <a:cubicBezTo>
                  <a:pt x="9212" y="779"/>
                  <a:pt x="9205" y="782"/>
                  <a:pt x="9198" y="782"/>
                </a:cubicBezTo>
                <a:close/>
                <a:moveTo>
                  <a:pt x="8715" y="782"/>
                </a:moveTo>
                <a:cubicBezTo>
                  <a:pt x="8708" y="782"/>
                  <a:pt x="8701" y="779"/>
                  <a:pt x="8698" y="775"/>
                </a:cubicBezTo>
                <a:cubicBezTo>
                  <a:pt x="8687" y="764"/>
                  <a:pt x="8687" y="747"/>
                  <a:pt x="8698" y="736"/>
                </a:cubicBezTo>
                <a:lnTo>
                  <a:pt x="8941" y="493"/>
                </a:lnTo>
                <a:cubicBezTo>
                  <a:pt x="8951" y="483"/>
                  <a:pt x="8969" y="483"/>
                  <a:pt x="8980" y="493"/>
                </a:cubicBezTo>
                <a:cubicBezTo>
                  <a:pt x="8990" y="504"/>
                  <a:pt x="8990" y="521"/>
                  <a:pt x="8980" y="532"/>
                </a:cubicBezTo>
                <a:lnTo>
                  <a:pt x="8737" y="775"/>
                </a:lnTo>
                <a:cubicBezTo>
                  <a:pt x="8730" y="779"/>
                  <a:pt x="8722" y="782"/>
                  <a:pt x="8715" y="782"/>
                </a:cubicBezTo>
                <a:close/>
                <a:moveTo>
                  <a:pt x="8233" y="782"/>
                </a:moveTo>
                <a:cubicBezTo>
                  <a:pt x="8226" y="782"/>
                  <a:pt x="8219" y="779"/>
                  <a:pt x="8215" y="775"/>
                </a:cubicBezTo>
                <a:cubicBezTo>
                  <a:pt x="8205" y="764"/>
                  <a:pt x="8205" y="747"/>
                  <a:pt x="8215" y="736"/>
                </a:cubicBezTo>
                <a:lnTo>
                  <a:pt x="8458" y="493"/>
                </a:lnTo>
                <a:cubicBezTo>
                  <a:pt x="8469" y="483"/>
                  <a:pt x="8486" y="483"/>
                  <a:pt x="8497" y="493"/>
                </a:cubicBezTo>
                <a:cubicBezTo>
                  <a:pt x="8508" y="504"/>
                  <a:pt x="8508" y="521"/>
                  <a:pt x="8497" y="532"/>
                </a:cubicBezTo>
                <a:lnTo>
                  <a:pt x="8257" y="775"/>
                </a:lnTo>
                <a:cubicBezTo>
                  <a:pt x="8247" y="779"/>
                  <a:pt x="8240" y="782"/>
                  <a:pt x="8233" y="782"/>
                </a:cubicBezTo>
                <a:close/>
                <a:moveTo>
                  <a:pt x="7750" y="782"/>
                </a:moveTo>
                <a:cubicBezTo>
                  <a:pt x="7743" y="782"/>
                  <a:pt x="7736" y="779"/>
                  <a:pt x="7733" y="775"/>
                </a:cubicBezTo>
                <a:cubicBezTo>
                  <a:pt x="7722" y="764"/>
                  <a:pt x="7722" y="747"/>
                  <a:pt x="7733" y="736"/>
                </a:cubicBezTo>
                <a:lnTo>
                  <a:pt x="7976" y="493"/>
                </a:lnTo>
                <a:cubicBezTo>
                  <a:pt x="7986" y="483"/>
                  <a:pt x="8004" y="483"/>
                  <a:pt x="8014" y="493"/>
                </a:cubicBezTo>
                <a:cubicBezTo>
                  <a:pt x="8025" y="504"/>
                  <a:pt x="8025" y="521"/>
                  <a:pt x="8014" y="532"/>
                </a:cubicBezTo>
                <a:lnTo>
                  <a:pt x="7775" y="775"/>
                </a:lnTo>
                <a:cubicBezTo>
                  <a:pt x="7764" y="779"/>
                  <a:pt x="7757" y="782"/>
                  <a:pt x="7750" y="782"/>
                </a:cubicBezTo>
                <a:close/>
                <a:moveTo>
                  <a:pt x="6785" y="782"/>
                </a:moveTo>
                <a:cubicBezTo>
                  <a:pt x="6778" y="782"/>
                  <a:pt x="6771" y="779"/>
                  <a:pt x="6767" y="775"/>
                </a:cubicBezTo>
                <a:cubicBezTo>
                  <a:pt x="6757" y="764"/>
                  <a:pt x="6757" y="747"/>
                  <a:pt x="6767" y="736"/>
                </a:cubicBezTo>
                <a:lnTo>
                  <a:pt x="7010" y="493"/>
                </a:lnTo>
                <a:cubicBezTo>
                  <a:pt x="7021" y="483"/>
                  <a:pt x="7039" y="483"/>
                  <a:pt x="7049" y="493"/>
                </a:cubicBezTo>
                <a:cubicBezTo>
                  <a:pt x="7060" y="504"/>
                  <a:pt x="7060" y="521"/>
                  <a:pt x="7049" y="532"/>
                </a:cubicBezTo>
                <a:lnTo>
                  <a:pt x="6806" y="775"/>
                </a:lnTo>
                <a:cubicBezTo>
                  <a:pt x="6799" y="779"/>
                  <a:pt x="6792" y="782"/>
                  <a:pt x="6785" y="782"/>
                </a:cubicBezTo>
                <a:close/>
                <a:moveTo>
                  <a:pt x="6302" y="782"/>
                </a:moveTo>
                <a:cubicBezTo>
                  <a:pt x="6295" y="782"/>
                  <a:pt x="6288" y="779"/>
                  <a:pt x="6285" y="775"/>
                </a:cubicBezTo>
                <a:cubicBezTo>
                  <a:pt x="6274" y="764"/>
                  <a:pt x="6274" y="747"/>
                  <a:pt x="6285" y="736"/>
                </a:cubicBezTo>
                <a:lnTo>
                  <a:pt x="6528" y="493"/>
                </a:lnTo>
                <a:cubicBezTo>
                  <a:pt x="6538" y="483"/>
                  <a:pt x="6556" y="483"/>
                  <a:pt x="6566" y="493"/>
                </a:cubicBezTo>
                <a:cubicBezTo>
                  <a:pt x="6577" y="504"/>
                  <a:pt x="6577" y="521"/>
                  <a:pt x="6566" y="532"/>
                </a:cubicBezTo>
                <a:lnTo>
                  <a:pt x="6323" y="775"/>
                </a:lnTo>
                <a:cubicBezTo>
                  <a:pt x="6316" y="779"/>
                  <a:pt x="6309" y="782"/>
                  <a:pt x="6302" y="782"/>
                </a:cubicBezTo>
                <a:close/>
                <a:moveTo>
                  <a:pt x="5820" y="782"/>
                </a:moveTo>
                <a:cubicBezTo>
                  <a:pt x="5813" y="782"/>
                  <a:pt x="5806" y="779"/>
                  <a:pt x="5802" y="775"/>
                </a:cubicBezTo>
                <a:cubicBezTo>
                  <a:pt x="5791" y="764"/>
                  <a:pt x="5791" y="747"/>
                  <a:pt x="5802" y="736"/>
                </a:cubicBezTo>
                <a:lnTo>
                  <a:pt x="6045" y="493"/>
                </a:lnTo>
                <a:cubicBezTo>
                  <a:pt x="6056" y="483"/>
                  <a:pt x="6073" y="483"/>
                  <a:pt x="6084" y="493"/>
                </a:cubicBezTo>
                <a:cubicBezTo>
                  <a:pt x="6094" y="504"/>
                  <a:pt x="6094" y="521"/>
                  <a:pt x="6084" y="532"/>
                </a:cubicBezTo>
                <a:lnTo>
                  <a:pt x="5841" y="775"/>
                </a:lnTo>
                <a:cubicBezTo>
                  <a:pt x="5834" y="779"/>
                  <a:pt x="5827" y="782"/>
                  <a:pt x="5820" y="782"/>
                </a:cubicBezTo>
                <a:close/>
                <a:moveTo>
                  <a:pt x="5337" y="782"/>
                </a:moveTo>
                <a:cubicBezTo>
                  <a:pt x="5330" y="782"/>
                  <a:pt x="5323" y="779"/>
                  <a:pt x="5319" y="775"/>
                </a:cubicBezTo>
                <a:cubicBezTo>
                  <a:pt x="5309" y="764"/>
                  <a:pt x="5309" y="747"/>
                  <a:pt x="5319" y="736"/>
                </a:cubicBezTo>
                <a:lnTo>
                  <a:pt x="5562" y="493"/>
                </a:lnTo>
                <a:cubicBezTo>
                  <a:pt x="5573" y="483"/>
                  <a:pt x="5591" y="483"/>
                  <a:pt x="5601" y="493"/>
                </a:cubicBezTo>
                <a:cubicBezTo>
                  <a:pt x="5612" y="504"/>
                  <a:pt x="5612" y="521"/>
                  <a:pt x="5601" y="532"/>
                </a:cubicBezTo>
                <a:lnTo>
                  <a:pt x="5358" y="775"/>
                </a:lnTo>
                <a:cubicBezTo>
                  <a:pt x="5351" y="779"/>
                  <a:pt x="5344" y="782"/>
                  <a:pt x="5337" y="782"/>
                </a:cubicBezTo>
                <a:close/>
                <a:moveTo>
                  <a:pt x="1959" y="782"/>
                </a:moveTo>
                <a:cubicBezTo>
                  <a:pt x="1951" y="782"/>
                  <a:pt x="1944" y="779"/>
                  <a:pt x="1941" y="775"/>
                </a:cubicBezTo>
                <a:cubicBezTo>
                  <a:pt x="1930" y="764"/>
                  <a:pt x="1930" y="747"/>
                  <a:pt x="1941" y="736"/>
                </a:cubicBezTo>
                <a:lnTo>
                  <a:pt x="2184" y="493"/>
                </a:lnTo>
                <a:cubicBezTo>
                  <a:pt x="2195" y="483"/>
                  <a:pt x="2212" y="483"/>
                  <a:pt x="2223" y="493"/>
                </a:cubicBezTo>
                <a:cubicBezTo>
                  <a:pt x="2233" y="504"/>
                  <a:pt x="2233" y="521"/>
                  <a:pt x="2223" y="532"/>
                </a:cubicBezTo>
                <a:lnTo>
                  <a:pt x="1980" y="775"/>
                </a:lnTo>
                <a:cubicBezTo>
                  <a:pt x="1969" y="779"/>
                  <a:pt x="1966" y="782"/>
                  <a:pt x="1959" y="782"/>
                </a:cubicBezTo>
                <a:close/>
                <a:moveTo>
                  <a:pt x="1476" y="782"/>
                </a:moveTo>
                <a:cubicBezTo>
                  <a:pt x="1469" y="782"/>
                  <a:pt x="1462" y="779"/>
                  <a:pt x="1458" y="775"/>
                </a:cubicBezTo>
                <a:cubicBezTo>
                  <a:pt x="1448" y="764"/>
                  <a:pt x="1448" y="747"/>
                  <a:pt x="1458" y="736"/>
                </a:cubicBezTo>
                <a:lnTo>
                  <a:pt x="1701" y="493"/>
                </a:lnTo>
                <a:cubicBezTo>
                  <a:pt x="1712" y="483"/>
                  <a:pt x="1729" y="483"/>
                  <a:pt x="1740" y="493"/>
                </a:cubicBezTo>
                <a:cubicBezTo>
                  <a:pt x="1750" y="504"/>
                  <a:pt x="1751" y="521"/>
                  <a:pt x="1740" y="532"/>
                </a:cubicBezTo>
                <a:lnTo>
                  <a:pt x="1497" y="775"/>
                </a:lnTo>
                <a:cubicBezTo>
                  <a:pt x="1486" y="779"/>
                  <a:pt x="1483" y="782"/>
                  <a:pt x="1476" y="782"/>
                </a:cubicBezTo>
                <a:close/>
                <a:moveTo>
                  <a:pt x="993" y="782"/>
                </a:moveTo>
                <a:cubicBezTo>
                  <a:pt x="986" y="782"/>
                  <a:pt x="979" y="779"/>
                  <a:pt x="976" y="775"/>
                </a:cubicBezTo>
                <a:cubicBezTo>
                  <a:pt x="965" y="764"/>
                  <a:pt x="965" y="747"/>
                  <a:pt x="976" y="736"/>
                </a:cubicBezTo>
                <a:lnTo>
                  <a:pt x="1219" y="493"/>
                </a:lnTo>
                <a:cubicBezTo>
                  <a:pt x="1229" y="483"/>
                  <a:pt x="1247" y="483"/>
                  <a:pt x="1257" y="493"/>
                </a:cubicBezTo>
                <a:cubicBezTo>
                  <a:pt x="1268" y="504"/>
                  <a:pt x="1268" y="521"/>
                  <a:pt x="1257" y="532"/>
                </a:cubicBezTo>
                <a:lnTo>
                  <a:pt x="1014" y="775"/>
                </a:lnTo>
                <a:cubicBezTo>
                  <a:pt x="1004" y="779"/>
                  <a:pt x="997" y="782"/>
                  <a:pt x="993" y="782"/>
                </a:cubicBezTo>
                <a:close/>
                <a:moveTo>
                  <a:pt x="511" y="782"/>
                </a:moveTo>
                <a:cubicBezTo>
                  <a:pt x="504" y="782"/>
                  <a:pt x="497" y="779"/>
                  <a:pt x="493" y="775"/>
                </a:cubicBezTo>
                <a:cubicBezTo>
                  <a:pt x="482" y="764"/>
                  <a:pt x="482" y="747"/>
                  <a:pt x="493" y="736"/>
                </a:cubicBezTo>
                <a:lnTo>
                  <a:pt x="736" y="493"/>
                </a:lnTo>
                <a:cubicBezTo>
                  <a:pt x="747" y="483"/>
                  <a:pt x="764" y="483"/>
                  <a:pt x="775" y="493"/>
                </a:cubicBezTo>
                <a:cubicBezTo>
                  <a:pt x="785" y="504"/>
                  <a:pt x="785" y="521"/>
                  <a:pt x="775" y="532"/>
                </a:cubicBezTo>
                <a:lnTo>
                  <a:pt x="532" y="775"/>
                </a:lnTo>
                <a:cubicBezTo>
                  <a:pt x="521" y="779"/>
                  <a:pt x="514" y="782"/>
                  <a:pt x="511" y="782"/>
                </a:cubicBezTo>
                <a:close/>
                <a:moveTo>
                  <a:pt x="28" y="782"/>
                </a:moveTo>
                <a:cubicBezTo>
                  <a:pt x="21" y="782"/>
                  <a:pt x="14" y="779"/>
                  <a:pt x="10" y="775"/>
                </a:cubicBezTo>
                <a:cubicBezTo>
                  <a:pt x="0" y="764"/>
                  <a:pt x="0" y="747"/>
                  <a:pt x="10" y="736"/>
                </a:cubicBezTo>
                <a:lnTo>
                  <a:pt x="253" y="493"/>
                </a:lnTo>
                <a:cubicBezTo>
                  <a:pt x="264" y="483"/>
                  <a:pt x="282" y="483"/>
                  <a:pt x="292" y="493"/>
                </a:cubicBezTo>
                <a:cubicBezTo>
                  <a:pt x="303" y="504"/>
                  <a:pt x="303" y="521"/>
                  <a:pt x="292" y="532"/>
                </a:cubicBezTo>
                <a:lnTo>
                  <a:pt x="49" y="775"/>
                </a:lnTo>
                <a:cubicBezTo>
                  <a:pt x="39" y="779"/>
                  <a:pt x="31" y="782"/>
                  <a:pt x="28" y="782"/>
                </a:cubicBezTo>
                <a:close/>
                <a:moveTo>
                  <a:pt x="10646" y="782"/>
                </a:moveTo>
                <a:cubicBezTo>
                  <a:pt x="10639" y="782"/>
                  <a:pt x="10632" y="779"/>
                  <a:pt x="10628" y="775"/>
                </a:cubicBezTo>
                <a:cubicBezTo>
                  <a:pt x="10618" y="764"/>
                  <a:pt x="10618" y="747"/>
                  <a:pt x="10628" y="736"/>
                </a:cubicBezTo>
                <a:lnTo>
                  <a:pt x="10871" y="493"/>
                </a:lnTo>
                <a:cubicBezTo>
                  <a:pt x="10882" y="483"/>
                  <a:pt x="10899" y="483"/>
                  <a:pt x="10910" y="493"/>
                </a:cubicBezTo>
                <a:cubicBezTo>
                  <a:pt x="10920" y="504"/>
                  <a:pt x="10921" y="521"/>
                  <a:pt x="10910" y="532"/>
                </a:cubicBezTo>
                <a:lnTo>
                  <a:pt x="10667" y="775"/>
                </a:lnTo>
                <a:cubicBezTo>
                  <a:pt x="10660" y="779"/>
                  <a:pt x="10653" y="782"/>
                  <a:pt x="10646" y="782"/>
                </a:cubicBezTo>
                <a:close/>
                <a:moveTo>
                  <a:pt x="7268" y="782"/>
                </a:moveTo>
                <a:cubicBezTo>
                  <a:pt x="7260" y="782"/>
                  <a:pt x="7253" y="779"/>
                  <a:pt x="7250" y="775"/>
                </a:cubicBezTo>
                <a:cubicBezTo>
                  <a:pt x="7239" y="764"/>
                  <a:pt x="7239" y="747"/>
                  <a:pt x="7250" y="736"/>
                </a:cubicBezTo>
                <a:lnTo>
                  <a:pt x="7493" y="493"/>
                </a:lnTo>
                <a:cubicBezTo>
                  <a:pt x="7504" y="483"/>
                  <a:pt x="7521" y="483"/>
                  <a:pt x="7532" y="493"/>
                </a:cubicBezTo>
                <a:cubicBezTo>
                  <a:pt x="7542" y="504"/>
                  <a:pt x="7542" y="521"/>
                  <a:pt x="7532" y="532"/>
                </a:cubicBezTo>
                <a:lnTo>
                  <a:pt x="7289" y="775"/>
                </a:lnTo>
                <a:cubicBezTo>
                  <a:pt x="7282" y="779"/>
                  <a:pt x="7275" y="782"/>
                  <a:pt x="7268" y="782"/>
                </a:cubicBezTo>
                <a:close/>
                <a:moveTo>
                  <a:pt x="4854" y="782"/>
                </a:moveTo>
                <a:cubicBezTo>
                  <a:pt x="4847" y="782"/>
                  <a:pt x="4840" y="779"/>
                  <a:pt x="4837" y="775"/>
                </a:cubicBezTo>
                <a:cubicBezTo>
                  <a:pt x="4826" y="764"/>
                  <a:pt x="4826" y="747"/>
                  <a:pt x="4837" y="736"/>
                </a:cubicBezTo>
                <a:lnTo>
                  <a:pt x="5080" y="493"/>
                </a:lnTo>
                <a:cubicBezTo>
                  <a:pt x="5090" y="483"/>
                  <a:pt x="5108" y="483"/>
                  <a:pt x="5119" y="493"/>
                </a:cubicBezTo>
                <a:cubicBezTo>
                  <a:pt x="5129" y="504"/>
                  <a:pt x="5129" y="521"/>
                  <a:pt x="5119" y="532"/>
                </a:cubicBezTo>
                <a:lnTo>
                  <a:pt x="4875" y="775"/>
                </a:lnTo>
                <a:cubicBezTo>
                  <a:pt x="4865" y="779"/>
                  <a:pt x="4861" y="782"/>
                  <a:pt x="4854" y="782"/>
                </a:cubicBezTo>
                <a:close/>
                <a:moveTo>
                  <a:pt x="4372" y="782"/>
                </a:moveTo>
                <a:cubicBezTo>
                  <a:pt x="4365" y="782"/>
                  <a:pt x="4358" y="779"/>
                  <a:pt x="4354" y="775"/>
                </a:cubicBezTo>
                <a:cubicBezTo>
                  <a:pt x="4344" y="764"/>
                  <a:pt x="4344" y="747"/>
                  <a:pt x="4354" y="736"/>
                </a:cubicBezTo>
                <a:lnTo>
                  <a:pt x="4597" y="493"/>
                </a:lnTo>
                <a:cubicBezTo>
                  <a:pt x="4608" y="483"/>
                  <a:pt x="4625" y="483"/>
                  <a:pt x="4636" y="493"/>
                </a:cubicBezTo>
                <a:cubicBezTo>
                  <a:pt x="4646" y="504"/>
                  <a:pt x="4646" y="521"/>
                  <a:pt x="4636" y="532"/>
                </a:cubicBezTo>
                <a:lnTo>
                  <a:pt x="4393" y="775"/>
                </a:lnTo>
                <a:cubicBezTo>
                  <a:pt x="4382" y="779"/>
                  <a:pt x="4379" y="782"/>
                  <a:pt x="4372" y="782"/>
                </a:cubicBezTo>
                <a:close/>
                <a:moveTo>
                  <a:pt x="3889" y="782"/>
                </a:moveTo>
                <a:cubicBezTo>
                  <a:pt x="3882" y="782"/>
                  <a:pt x="3875" y="779"/>
                  <a:pt x="3871" y="775"/>
                </a:cubicBezTo>
                <a:cubicBezTo>
                  <a:pt x="3861" y="764"/>
                  <a:pt x="3861" y="747"/>
                  <a:pt x="3871" y="736"/>
                </a:cubicBezTo>
                <a:lnTo>
                  <a:pt x="4115" y="493"/>
                </a:lnTo>
                <a:cubicBezTo>
                  <a:pt x="4125" y="483"/>
                  <a:pt x="4143" y="483"/>
                  <a:pt x="4153" y="493"/>
                </a:cubicBezTo>
                <a:cubicBezTo>
                  <a:pt x="4164" y="504"/>
                  <a:pt x="4164" y="521"/>
                  <a:pt x="4153" y="532"/>
                </a:cubicBezTo>
                <a:lnTo>
                  <a:pt x="3910" y="775"/>
                </a:lnTo>
                <a:cubicBezTo>
                  <a:pt x="3900" y="779"/>
                  <a:pt x="3896" y="782"/>
                  <a:pt x="3889" y="782"/>
                </a:cubicBezTo>
                <a:close/>
                <a:moveTo>
                  <a:pt x="3406" y="782"/>
                </a:moveTo>
                <a:cubicBezTo>
                  <a:pt x="3399" y="782"/>
                  <a:pt x="3392" y="779"/>
                  <a:pt x="3389" y="775"/>
                </a:cubicBezTo>
                <a:cubicBezTo>
                  <a:pt x="3378" y="764"/>
                  <a:pt x="3378" y="747"/>
                  <a:pt x="3389" y="736"/>
                </a:cubicBezTo>
                <a:lnTo>
                  <a:pt x="3632" y="493"/>
                </a:lnTo>
                <a:cubicBezTo>
                  <a:pt x="3642" y="483"/>
                  <a:pt x="3660" y="483"/>
                  <a:pt x="3671" y="493"/>
                </a:cubicBezTo>
                <a:cubicBezTo>
                  <a:pt x="3681" y="504"/>
                  <a:pt x="3681" y="521"/>
                  <a:pt x="3671" y="532"/>
                </a:cubicBezTo>
                <a:lnTo>
                  <a:pt x="3428" y="775"/>
                </a:lnTo>
                <a:cubicBezTo>
                  <a:pt x="3417" y="779"/>
                  <a:pt x="3413" y="782"/>
                  <a:pt x="3406" y="782"/>
                </a:cubicBezTo>
                <a:close/>
                <a:moveTo>
                  <a:pt x="2924" y="782"/>
                </a:moveTo>
                <a:cubicBezTo>
                  <a:pt x="2917" y="782"/>
                  <a:pt x="2910" y="779"/>
                  <a:pt x="2906" y="775"/>
                </a:cubicBezTo>
                <a:cubicBezTo>
                  <a:pt x="2896" y="764"/>
                  <a:pt x="2896" y="747"/>
                  <a:pt x="2906" y="736"/>
                </a:cubicBezTo>
                <a:lnTo>
                  <a:pt x="3149" y="493"/>
                </a:lnTo>
                <a:cubicBezTo>
                  <a:pt x="3160" y="483"/>
                  <a:pt x="3177" y="483"/>
                  <a:pt x="3188" y="493"/>
                </a:cubicBezTo>
                <a:cubicBezTo>
                  <a:pt x="3199" y="504"/>
                  <a:pt x="3199" y="521"/>
                  <a:pt x="3188" y="532"/>
                </a:cubicBezTo>
                <a:lnTo>
                  <a:pt x="2945" y="775"/>
                </a:lnTo>
                <a:cubicBezTo>
                  <a:pt x="2934" y="779"/>
                  <a:pt x="2931" y="782"/>
                  <a:pt x="2924" y="782"/>
                </a:cubicBezTo>
                <a:close/>
                <a:moveTo>
                  <a:pt x="2441" y="782"/>
                </a:moveTo>
                <a:cubicBezTo>
                  <a:pt x="2434" y="782"/>
                  <a:pt x="2427" y="779"/>
                  <a:pt x="2424" y="775"/>
                </a:cubicBezTo>
                <a:cubicBezTo>
                  <a:pt x="2413" y="764"/>
                  <a:pt x="2413" y="747"/>
                  <a:pt x="2424" y="736"/>
                </a:cubicBezTo>
                <a:lnTo>
                  <a:pt x="2667" y="493"/>
                </a:lnTo>
                <a:cubicBezTo>
                  <a:pt x="2677" y="483"/>
                  <a:pt x="2694" y="483"/>
                  <a:pt x="2705" y="493"/>
                </a:cubicBezTo>
                <a:cubicBezTo>
                  <a:pt x="2715" y="504"/>
                  <a:pt x="2716" y="521"/>
                  <a:pt x="2705" y="532"/>
                </a:cubicBezTo>
                <a:lnTo>
                  <a:pt x="2462" y="775"/>
                </a:lnTo>
                <a:cubicBezTo>
                  <a:pt x="2452" y="779"/>
                  <a:pt x="2448" y="782"/>
                  <a:pt x="2441" y="782"/>
                </a:cubicBezTo>
                <a:close/>
                <a:moveTo>
                  <a:pt x="11129" y="300"/>
                </a:moveTo>
                <a:cubicBezTo>
                  <a:pt x="11122" y="300"/>
                  <a:pt x="11114" y="296"/>
                  <a:pt x="11111" y="293"/>
                </a:cubicBezTo>
                <a:cubicBezTo>
                  <a:pt x="11100" y="282"/>
                  <a:pt x="11100" y="264"/>
                  <a:pt x="11111" y="254"/>
                </a:cubicBezTo>
                <a:lnTo>
                  <a:pt x="11354" y="11"/>
                </a:lnTo>
                <a:cubicBezTo>
                  <a:pt x="11365" y="0"/>
                  <a:pt x="11382" y="1"/>
                  <a:pt x="11393" y="11"/>
                </a:cubicBezTo>
                <a:cubicBezTo>
                  <a:pt x="11403" y="22"/>
                  <a:pt x="11403" y="39"/>
                  <a:pt x="11393" y="50"/>
                </a:cubicBezTo>
                <a:lnTo>
                  <a:pt x="11150" y="293"/>
                </a:lnTo>
                <a:cubicBezTo>
                  <a:pt x="11143" y="296"/>
                  <a:pt x="11136" y="300"/>
                  <a:pt x="11129" y="300"/>
                </a:cubicBezTo>
                <a:close/>
                <a:moveTo>
                  <a:pt x="10646" y="300"/>
                </a:moveTo>
                <a:cubicBezTo>
                  <a:pt x="10639" y="300"/>
                  <a:pt x="10632" y="296"/>
                  <a:pt x="10628" y="293"/>
                </a:cubicBezTo>
                <a:cubicBezTo>
                  <a:pt x="10618" y="282"/>
                  <a:pt x="10618" y="264"/>
                  <a:pt x="10628" y="254"/>
                </a:cubicBezTo>
                <a:lnTo>
                  <a:pt x="10871" y="11"/>
                </a:lnTo>
                <a:cubicBezTo>
                  <a:pt x="10882" y="0"/>
                  <a:pt x="10899" y="1"/>
                  <a:pt x="10910" y="11"/>
                </a:cubicBezTo>
                <a:cubicBezTo>
                  <a:pt x="10920" y="22"/>
                  <a:pt x="10921" y="39"/>
                  <a:pt x="10910" y="50"/>
                </a:cubicBezTo>
                <a:lnTo>
                  <a:pt x="10667" y="289"/>
                </a:lnTo>
                <a:cubicBezTo>
                  <a:pt x="10660" y="296"/>
                  <a:pt x="10653" y="300"/>
                  <a:pt x="10646" y="300"/>
                </a:cubicBezTo>
                <a:close/>
                <a:moveTo>
                  <a:pt x="10163" y="300"/>
                </a:moveTo>
                <a:cubicBezTo>
                  <a:pt x="10156" y="300"/>
                  <a:pt x="10149" y="296"/>
                  <a:pt x="10146" y="293"/>
                </a:cubicBezTo>
                <a:cubicBezTo>
                  <a:pt x="10135" y="282"/>
                  <a:pt x="10135" y="264"/>
                  <a:pt x="10146" y="254"/>
                </a:cubicBezTo>
                <a:lnTo>
                  <a:pt x="10389" y="11"/>
                </a:lnTo>
                <a:cubicBezTo>
                  <a:pt x="10399" y="0"/>
                  <a:pt x="10417" y="1"/>
                  <a:pt x="10428" y="11"/>
                </a:cubicBezTo>
                <a:cubicBezTo>
                  <a:pt x="10438" y="22"/>
                  <a:pt x="10438" y="39"/>
                  <a:pt x="10428" y="50"/>
                </a:cubicBezTo>
                <a:lnTo>
                  <a:pt x="10181" y="293"/>
                </a:lnTo>
                <a:cubicBezTo>
                  <a:pt x="10177" y="296"/>
                  <a:pt x="10170" y="300"/>
                  <a:pt x="10163" y="300"/>
                </a:cubicBezTo>
                <a:close/>
                <a:moveTo>
                  <a:pt x="9681" y="300"/>
                </a:moveTo>
                <a:cubicBezTo>
                  <a:pt x="9674" y="300"/>
                  <a:pt x="9667" y="296"/>
                  <a:pt x="9663" y="293"/>
                </a:cubicBezTo>
                <a:cubicBezTo>
                  <a:pt x="9652" y="282"/>
                  <a:pt x="9652" y="264"/>
                  <a:pt x="9663" y="254"/>
                </a:cubicBezTo>
                <a:lnTo>
                  <a:pt x="9906" y="11"/>
                </a:lnTo>
                <a:cubicBezTo>
                  <a:pt x="9917" y="0"/>
                  <a:pt x="9934" y="1"/>
                  <a:pt x="9945" y="11"/>
                </a:cubicBezTo>
                <a:cubicBezTo>
                  <a:pt x="9955" y="22"/>
                  <a:pt x="9955" y="39"/>
                  <a:pt x="9945" y="50"/>
                </a:cubicBezTo>
                <a:lnTo>
                  <a:pt x="9702" y="293"/>
                </a:lnTo>
                <a:cubicBezTo>
                  <a:pt x="9695" y="296"/>
                  <a:pt x="9688" y="300"/>
                  <a:pt x="9681" y="300"/>
                </a:cubicBezTo>
                <a:close/>
                <a:moveTo>
                  <a:pt x="9198" y="300"/>
                </a:moveTo>
                <a:cubicBezTo>
                  <a:pt x="9191" y="300"/>
                  <a:pt x="9184" y="296"/>
                  <a:pt x="9180" y="293"/>
                </a:cubicBezTo>
                <a:cubicBezTo>
                  <a:pt x="9170" y="282"/>
                  <a:pt x="9170" y="264"/>
                  <a:pt x="9180" y="254"/>
                </a:cubicBezTo>
                <a:lnTo>
                  <a:pt x="9420" y="11"/>
                </a:lnTo>
                <a:cubicBezTo>
                  <a:pt x="9431" y="0"/>
                  <a:pt x="9448" y="1"/>
                  <a:pt x="9459" y="11"/>
                </a:cubicBezTo>
                <a:cubicBezTo>
                  <a:pt x="9469" y="22"/>
                  <a:pt x="9469" y="39"/>
                  <a:pt x="9459" y="50"/>
                </a:cubicBezTo>
                <a:lnTo>
                  <a:pt x="9216" y="293"/>
                </a:lnTo>
                <a:cubicBezTo>
                  <a:pt x="9212" y="296"/>
                  <a:pt x="9205" y="300"/>
                  <a:pt x="9198" y="300"/>
                </a:cubicBezTo>
                <a:close/>
                <a:moveTo>
                  <a:pt x="8715" y="300"/>
                </a:moveTo>
                <a:cubicBezTo>
                  <a:pt x="8708" y="300"/>
                  <a:pt x="8701" y="296"/>
                  <a:pt x="8698" y="293"/>
                </a:cubicBezTo>
                <a:cubicBezTo>
                  <a:pt x="8687" y="282"/>
                  <a:pt x="8687" y="264"/>
                  <a:pt x="8698" y="254"/>
                </a:cubicBezTo>
                <a:lnTo>
                  <a:pt x="8941" y="11"/>
                </a:lnTo>
                <a:cubicBezTo>
                  <a:pt x="8951" y="0"/>
                  <a:pt x="8969" y="1"/>
                  <a:pt x="8980" y="11"/>
                </a:cubicBezTo>
                <a:cubicBezTo>
                  <a:pt x="8990" y="22"/>
                  <a:pt x="8990" y="39"/>
                  <a:pt x="8980" y="50"/>
                </a:cubicBezTo>
                <a:lnTo>
                  <a:pt x="8737" y="293"/>
                </a:lnTo>
                <a:cubicBezTo>
                  <a:pt x="8730" y="296"/>
                  <a:pt x="8722" y="300"/>
                  <a:pt x="8715" y="300"/>
                </a:cubicBezTo>
                <a:close/>
                <a:moveTo>
                  <a:pt x="8233" y="300"/>
                </a:moveTo>
                <a:cubicBezTo>
                  <a:pt x="8226" y="300"/>
                  <a:pt x="8219" y="296"/>
                  <a:pt x="8215" y="293"/>
                </a:cubicBezTo>
                <a:cubicBezTo>
                  <a:pt x="8205" y="282"/>
                  <a:pt x="8205" y="264"/>
                  <a:pt x="8215" y="254"/>
                </a:cubicBezTo>
                <a:lnTo>
                  <a:pt x="8458" y="11"/>
                </a:lnTo>
                <a:cubicBezTo>
                  <a:pt x="8469" y="0"/>
                  <a:pt x="8486" y="1"/>
                  <a:pt x="8497" y="11"/>
                </a:cubicBezTo>
                <a:cubicBezTo>
                  <a:pt x="8508" y="22"/>
                  <a:pt x="8508" y="39"/>
                  <a:pt x="8497" y="50"/>
                </a:cubicBezTo>
                <a:lnTo>
                  <a:pt x="8257" y="293"/>
                </a:lnTo>
                <a:cubicBezTo>
                  <a:pt x="8247" y="296"/>
                  <a:pt x="8240" y="300"/>
                  <a:pt x="8233" y="300"/>
                </a:cubicBezTo>
                <a:close/>
                <a:moveTo>
                  <a:pt x="7750" y="300"/>
                </a:moveTo>
                <a:cubicBezTo>
                  <a:pt x="7743" y="300"/>
                  <a:pt x="7736" y="296"/>
                  <a:pt x="7733" y="293"/>
                </a:cubicBezTo>
                <a:cubicBezTo>
                  <a:pt x="7722" y="282"/>
                  <a:pt x="7722" y="264"/>
                  <a:pt x="7733" y="254"/>
                </a:cubicBezTo>
                <a:lnTo>
                  <a:pt x="7976" y="11"/>
                </a:lnTo>
                <a:cubicBezTo>
                  <a:pt x="7986" y="0"/>
                  <a:pt x="8004" y="0"/>
                  <a:pt x="8014" y="11"/>
                </a:cubicBezTo>
                <a:cubicBezTo>
                  <a:pt x="8025" y="21"/>
                  <a:pt x="8025" y="39"/>
                  <a:pt x="8014" y="50"/>
                </a:cubicBezTo>
                <a:lnTo>
                  <a:pt x="7771" y="293"/>
                </a:lnTo>
                <a:cubicBezTo>
                  <a:pt x="7764" y="296"/>
                  <a:pt x="7757" y="300"/>
                  <a:pt x="7750" y="300"/>
                </a:cubicBezTo>
                <a:close/>
                <a:moveTo>
                  <a:pt x="7268" y="300"/>
                </a:moveTo>
                <a:cubicBezTo>
                  <a:pt x="7260" y="300"/>
                  <a:pt x="7253" y="296"/>
                  <a:pt x="7250" y="293"/>
                </a:cubicBezTo>
                <a:cubicBezTo>
                  <a:pt x="7239" y="282"/>
                  <a:pt x="7239" y="264"/>
                  <a:pt x="7250" y="254"/>
                </a:cubicBezTo>
                <a:lnTo>
                  <a:pt x="7493" y="11"/>
                </a:lnTo>
                <a:cubicBezTo>
                  <a:pt x="7504" y="0"/>
                  <a:pt x="7521" y="0"/>
                  <a:pt x="7532" y="11"/>
                </a:cubicBezTo>
                <a:cubicBezTo>
                  <a:pt x="7542" y="21"/>
                  <a:pt x="7542" y="39"/>
                  <a:pt x="7532" y="50"/>
                </a:cubicBezTo>
                <a:lnTo>
                  <a:pt x="7289" y="289"/>
                </a:lnTo>
                <a:cubicBezTo>
                  <a:pt x="7282" y="296"/>
                  <a:pt x="7275" y="300"/>
                  <a:pt x="7268" y="300"/>
                </a:cubicBezTo>
                <a:close/>
                <a:moveTo>
                  <a:pt x="6785" y="300"/>
                </a:moveTo>
                <a:cubicBezTo>
                  <a:pt x="6778" y="300"/>
                  <a:pt x="6771" y="296"/>
                  <a:pt x="6767" y="293"/>
                </a:cubicBezTo>
                <a:cubicBezTo>
                  <a:pt x="6757" y="282"/>
                  <a:pt x="6757" y="264"/>
                  <a:pt x="6767" y="254"/>
                </a:cubicBezTo>
                <a:lnTo>
                  <a:pt x="7010" y="11"/>
                </a:lnTo>
                <a:cubicBezTo>
                  <a:pt x="7021" y="0"/>
                  <a:pt x="7039" y="0"/>
                  <a:pt x="7049" y="11"/>
                </a:cubicBezTo>
                <a:cubicBezTo>
                  <a:pt x="7060" y="21"/>
                  <a:pt x="7060" y="39"/>
                  <a:pt x="7049" y="50"/>
                </a:cubicBezTo>
                <a:lnTo>
                  <a:pt x="6806" y="293"/>
                </a:lnTo>
                <a:cubicBezTo>
                  <a:pt x="6799" y="296"/>
                  <a:pt x="6792" y="300"/>
                  <a:pt x="6785" y="300"/>
                </a:cubicBezTo>
                <a:close/>
                <a:moveTo>
                  <a:pt x="6302" y="300"/>
                </a:moveTo>
                <a:cubicBezTo>
                  <a:pt x="6295" y="300"/>
                  <a:pt x="6288" y="296"/>
                  <a:pt x="6285" y="293"/>
                </a:cubicBezTo>
                <a:cubicBezTo>
                  <a:pt x="6274" y="282"/>
                  <a:pt x="6274" y="264"/>
                  <a:pt x="6285" y="254"/>
                </a:cubicBezTo>
                <a:lnTo>
                  <a:pt x="6528" y="11"/>
                </a:lnTo>
                <a:cubicBezTo>
                  <a:pt x="6538" y="0"/>
                  <a:pt x="6556" y="0"/>
                  <a:pt x="6566" y="11"/>
                </a:cubicBezTo>
                <a:cubicBezTo>
                  <a:pt x="6577" y="21"/>
                  <a:pt x="6577" y="39"/>
                  <a:pt x="6566" y="50"/>
                </a:cubicBezTo>
                <a:lnTo>
                  <a:pt x="6323" y="293"/>
                </a:lnTo>
                <a:cubicBezTo>
                  <a:pt x="6316" y="296"/>
                  <a:pt x="6309" y="300"/>
                  <a:pt x="6302" y="300"/>
                </a:cubicBezTo>
                <a:close/>
                <a:moveTo>
                  <a:pt x="5820" y="300"/>
                </a:moveTo>
                <a:cubicBezTo>
                  <a:pt x="5813" y="300"/>
                  <a:pt x="5806" y="296"/>
                  <a:pt x="5802" y="293"/>
                </a:cubicBezTo>
                <a:cubicBezTo>
                  <a:pt x="5791" y="282"/>
                  <a:pt x="5791" y="264"/>
                  <a:pt x="5802" y="254"/>
                </a:cubicBezTo>
                <a:lnTo>
                  <a:pt x="6045" y="11"/>
                </a:lnTo>
                <a:cubicBezTo>
                  <a:pt x="6056" y="0"/>
                  <a:pt x="6073" y="0"/>
                  <a:pt x="6084" y="11"/>
                </a:cubicBezTo>
                <a:cubicBezTo>
                  <a:pt x="6094" y="21"/>
                  <a:pt x="6094" y="39"/>
                  <a:pt x="6084" y="50"/>
                </a:cubicBezTo>
                <a:lnTo>
                  <a:pt x="5841" y="293"/>
                </a:lnTo>
                <a:cubicBezTo>
                  <a:pt x="5834" y="296"/>
                  <a:pt x="5827" y="300"/>
                  <a:pt x="5820" y="300"/>
                </a:cubicBezTo>
                <a:close/>
                <a:moveTo>
                  <a:pt x="5337" y="300"/>
                </a:moveTo>
                <a:cubicBezTo>
                  <a:pt x="5330" y="300"/>
                  <a:pt x="5323" y="296"/>
                  <a:pt x="5319" y="293"/>
                </a:cubicBezTo>
                <a:cubicBezTo>
                  <a:pt x="5309" y="282"/>
                  <a:pt x="5309" y="264"/>
                  <a:pt x="5319" y="254"/>
                </a:cubicBezTo>
                <a:lnTo>
                  <a:pt x="5562" y="11"/>
                </a:lnTo>
                <a:cubicBezTo>
                  <a:pt x="5573" y="0"/>
                  <a:pt x="5591" y="0"/>
                  <a:pt x="5601" y="11"/>
                </a:cubicBezTo>
                <a:cubicBezTo>
                  <a:pt x="5612" y="21"/>
                  <a:pt x="5612" y="39"/>
                  <a:pt x="5601" y="50"/>
                </a:cubicBezTo>
                <a:lnTo>
                  <a:pt x="5355" y="293"/>
                </a:lnTo>
                <a:cubicBezTo>
                  <a:pt x="5351" y="296"/>
                  <a:pt x="5344" y="300"/>
                  <a:pt x="5337" y="300"/>
                </a:cubicBezTo>
                <a:close/>
                <a:moveTo>
                  <a:pt x="4854" y="300"/>
                </a:moveTo>
                <a:cubicBezTo>
                  <a:pt x="4847" y="300"/>
                  <a:pt x="4840" y="296"/>
                  <a:pt x="4837" y="293"/>
                </a:cubicBezTo>
                <a:cubicBezTo>
                  <a:pt x="4826" y="282"/>
                  <a:pt x="4826" y="264"/>
                  <a:pt x="4837" y="254"/>
                </a:cubicBezTo>
                <a:lnTo>
                  <a:pt x="5080" y="11"/>
                </a:lnTo>
                <a:cubicBezTo>
                  <a:pt x="5090" y="0"/>
                  <a:pt x="5108" y="0"/>
                  <a:pt x="5119" y="11"/>
                </a:cubicBezTo>
                <a:cubicBezTo>
                  <a:pt x="5129" y="21"/>
                  <a:pt x="5129" y="39"/>
                  <a:pt x="5119" y="50"/>
                </a:cubicBezTo>
                <a:lnTo>
                  <a:pt x="4875" y="293"/>
                </a:lnTo>
                <a:cubicBezTo>
                  <a:pt x="4865" y="296"/>
                  <a:pt x="4861" y="300"/>
                  <a:pt x="4854" y="300"/>
                </a:cubicBezTo>
                <a:close/>
                <a:moveTo>
                  <a:pt x="4372" y="300"/>
                </a:moveTo>
                <a:cubicBezTo>
                  <a:pt x="4365" y="300"/>
                  <a:pt x="4358" y="296"/>
                  <a:pt x="4354" y="293"/>
                </a:cubicBezTo>
                <a:cubicBezTo>
                  <a:pt x="4344" y="282"/>
                  <a:pt x="4344" y="264"/>
                  <a:pt x="4354" y="254"/>
                </a:cubicBezTo>
                <a:lnTo>
                  <a:pt x="4597" y="11"/>
                </a:lnTo>
                <a:cubicBezTo>
                  <a:pt x="4608" y="0"/>
                  <a:pt x="4625" y="0"/>
                  <a:pt x="4636" y="11"/>
                </a:cubicBezTo>
                <a:cubicBezTo>
                  <a:pt x="4646" y="21"/>
                  <a:pt x="4646" y="39"/>
                  <a:pt x="4636" y="50"/>
                </a:cubicBezTo>
                <a:lnTo>
                  <a:pt x="4393" y="293"/>
                </a:lnTo>
                <a:cubicBezTo>
                  <a:pt x="4382" y="296"/>
                  <a:pt x="4379" y="300"/>
                  <a:pt x="4372" y="300"/>
                </a:cubicBezTo>
                <a:close/>
                <a:moveTo>
                  <a:pt x="3889" y="300"/>
                </a:moveTo>
                <a:cubicBezTo>
                  <a:pt x="3882" y="300"/>
                  <a:pt x="3875" y="296"/>
                  <a:pt x="3871" y="293"/>
                </a:cubicBezTo>
                <a:cubicBezTo>
                  <a:pt x="3861" y="282"/>
                  <a:pt x="3861" y="264"/>
                  <a:pt x="3871" y="254"/>
                </a:cubicBezTo>
                <a:lnTo>
                  <a:pt x="4115" y="11"/>
                </a:lnTo>
                <a:cubicBezTo>
                  <a:pt x="4125" y="0"/>
                  <a:pt x="4143" y="0"/>
                  <a:pt x="4153" y="11"/>
                </a:cubicBezTo>
                <a:cubicBezTo>
                  <a:pt x="4164" y="21"/>
                  <a:pt x="4164" y="39"/>
                  <a:pt x="4153" y="50"/>
                </a:cubicBezTo>
                <a:lnTo>
                  <a:pt x="3910" y="293"/>
                </a:lnTo>
                <a:cubicBezTo>
                  <a:pt x="3900" y="296"/>
                  <a:pt x="3896" y="300"/>
                  <a:pt x="3889" y="300"/>
                </a:cubicBezTo>
                <a:close/>
                <a:moveTo>
                  <a:pt x="3406" y="300"/>
                </a:moveTo>
                <a:cubicBezTo>
                  <a:pt x="3399" y="300"/>
                  <a:pt x="3392" y="296"/>
                  <a:pt x="3389" y="293"/>
                </a:cubicBezTo>
                <a:cubicBezTo>
                  <a:pt x="3378" y="282"/>
                  <a:pt x="3378" y="264"/>
                  <a:pt x="3389" y="254"/>
                </a:cubicBezTo>
                <a:lnTo>
                  <a:pt x="3632" y="11"/>
                </a:lnTo>
                <a:cubicBezTo>
                  <a:pt x="3642" y="0"/>
                  <a:pt x="3660" y="0"/>
                  <a:pt x="3671" y="11"/>
                </a:cubicBezTo>
                <a:cubicBezTo>
                  <a:pt x="3681" y="21"/>
                  <a:pt x="3681" y="39"/>
                  <a:pt x="3671" y="50"/>
                </a:cubicBezTo>
                <a:lnTo>
                  <a:pt x="3428" y="293"/>
                </a:lnTo>
                <a:cubicBezTo>
                  <a:pt x="3417" y="296"/>
                  <a:pt x="3413" y="300"/>
                  <a:pt x="3406" y="300"/>
                </a:cubicBezTo>
                <a:close/>
                <a:moveTo>
                  <a:pt x="2924" y="300"/>
                </a:moveTo>
                <a:cubicBezTo>
                  <a:pt x="2917" y="300"/>
                  <a:pt x="2910" y="296"/>
                  <a:pt x="2906" y="293"/>
                </a:cubicBezTo>
                <a:cubicBezTo>
                  <a:pt x="2896" y="282"/>
                  <a:pt x="2896" y="264"/>
                  <a:pt x="2906" y="254"/>
                </a:cubicBezTo>
                <a:lnTo>
                  <a:pt x="3149" y="11"/>
                </a:lnTo>
                <a:cubicBezTo>
                  <a:pt x="3160" y="0"/>
                  <a:pt x="3177" y="1"/>
                  <a:pt x="3188" y="11"/>
                </a:cubicBezTo>
                <a:cubicBezTo>
                  <a:pt x="3199" y="22"/>
                  <a:pt x="3199" y="39"/>
                  <a:pt x="3188" y="50"/>
                </a:cubicBezTo>
                <a:lnTo>
                  <a:pt x="2945" y="293"/>
                </a:lnTo>
                <a:cubicBezTo>
                  <a:pt x="2934" y="296"/>
                  <a:pt x="2931" y="300"/>
                  <a:pt x="2924" y="300"/>
                </a:cubicBezTo>
                <a:close/>
                <a:moveTo>
                  <a:pt x="2441" y="300"/>
                </a:moveTo>
                <a:cubicBezTo>
                  <a:pt x="2434" y="300"/>
                  <a:pt x="2427" y="296"/>
                  <a:pt x="2424" y="293"/>
                </a:cubicBezTo>
                <a:cubicBezTo>
                  <a:pt x="2413" y="282"/>
                  <a:pt x="2413" y="264"/>
                  <a:pt x="2424" y="254"/>
                </a:cubicBezTo>
                <a:lnTo>
                  <a:pt x="2667" y="11"/>
                </a:lnTo>
                <a:cubicBezTo>
                  <a:pt x="2677" y="0"/>
                  <a:pt x="2694" y="1"/>
                  <a:pt x="2705" y="11"/>
                </a:cubicBezTo>
                <a:cubicBezTo>
                  <a:pt x="2715" y="22"/>
                  <a:pt x="2716" y="39"/>
                  <a:pt x="2705" y="50"/>
                </a:cubicBezTo>
                <a:lnTo>
                  <a:pt x="2462" y="293"/>
                </a:lnTo>
                <a:cubicBezTo>
                  <a:pt x="2452" y="296"/>
                  <a:pt x="2448" y="300"/>
                  <a:pt x="2441" y="300"/>
                </a:cubicBezTo>
                <a:close/>
                <a:moveTo>
                  <a:pt x="1959" y="300"/>
                </a:moveTo>
                <a:cubicBezTo>
                  <a:pt x="1951" y="300"/>
                  <a:pt x="1944" y="296"/>
                  <a:pt x="1941" y="293"/>
                </a:cubicBezTo>
                <a:cubicBezTo>
                  <a:pt x="1930" y="282"/>
                  <a:pt x="1930" y="264"/>
                  <a:pt x="1941" y="254"/>
                </a:cubicBezTo>
                <a:lnTo>
                  <a:pt x="2184" y="11"/>
                </a:lnTo>
                <a:cubicBezTo>
                  <a:pt x="2195" y="0"/>
                  <a:pt x="2212" y="1"/>
                  <a:pt x="2223" y="11"/>
                </a:cubicBezTo>
                <a:cubicBezTo>
                  <a:pt x="2233" y="22"/>
                  <a:pt x="2233" y="39"/>
                  <a:pt x="2223" y="50"/>
                </a:cubicBezTo>
                <a:lnTo>
                  <a:pt x="1980" y="293"/>
                </a:lnTo>
                <a:cubicBezTo>
                  <a:pt x="1969" y="296"/>
                  <a:pt x="1966" y="300"/>
                  <a:pt x="1959" y="300"/>
                </a:cubicBezTo>
                <a:close/>
                <a:moveTo>
                  <a:pt x="1476" y="300"/>
                </a:moveTo>
                <a:cubicBezTo>
                  <a:pt x="1469" y="300"/>
                  <a:pt x="1462" y="296"/>
                  <a:pt x="1458" y="293"/>
                </a:cubicBezTo>
                <a:cubicBezTo>
                  <a:pt x="1448" y="282"/>
                  <a:pt x="1448" y="264"/>
                  <a:pt x="1458" y="254"/>
                </a:cubicBezTo>
                <a:lnTo>
                  <a:pt x="1701" y="11"/>
                </a:lnTo>
                <a:cubicBezTo>
                  <a:pt x="1712" y="0"/>
                  <a:pt x="1729" y="1"/>
                  <a:pt x="1740" y="11"/>
                </a:cubicBezTo>
                <a:cubicBezTo>
                  <a:pt x="1750" y="22"/>
                  <a:pt x="1751" y="39"/>
                  <a:pt x="1740" y="50"/>
                </a:cubicBezTo>
                <a:lnTo>
                  <a:pt x="1497" y="293"/>
                </a:lnTo>
                <a:cubicBezTo>
                  <a:pt x="1486" y="296"/>
                  <a:pt x="1483" y="300"/>
                  <a:pt x="1476" y="300"/>
                </a:cubicBezTo>
                <a:close/>
                <a:moveTo>
                  <a:pt x="993" y="300"/>
                </a:moveTo>
                <a:cubicBezTo>
                  <a:pt x="986" y="300"/>
                  <a:pt x="979" y="296"/>
                  <a:pt x="976" y="293"/>
                </a:cubicBezTo>
                <a:cubicBezTo>
                  <a:pt x="965" y="282"/>
                  <a:pt x="965" y="264"/>
                  <a:pt x="976" y="254"/>
                </a:cubicBezTo>
                <a:lnTo>
                  <a:pt x="1219" y="11"/>
                </a:lnTo>
                <a:cubicBezTo>
                  <a:pt x="1229" y="0"/>
                  <a:pt x="1247" y="0"/>
                  <a:pt x="1257" y="11"/>
                </a:cubicBezTo>
                <a:cubicBezTo>
                  <a:pt x="1268" y="21"/>
                  <a:pt x="1268" y="39"/>
                  <a:pt x="1257" y="50"/>
                </a:cubicBezTo>
                <a:lnTo>
                  <a:pt x="1014" y="293"/>
                </a:lnTo>
                <a:cubicBezTo>
                  <a:pt x="1004" y="296"/>
                  <a:pt x="1000" y="300"/>
                  <a:pt x="993" y="300"/>
                </a:cubicBezTo>
                <a:close/>
                <a:moveTo>
                  <a:pt x="511" y="300"/>
                </a:moveTo>
                <a:cubicBezTo>
                  <a:pt x="504" y="300"/>
                  <a:pt x="497" y="296"/>
                  <a:pt x="493" y="293"/>
                </a:cubicBezTo>
                <a:cubicBezTo>
                  <a:pt x="482" y="282"/>
                  <a:pt x="482" y="264"/>
                  <a:pt x="493" y="254"/>
                </a:cubicBezTo>
                <a:lnTo>
                  <a:pt x="736" y="11"/>
                </a:lnTo>
                <a:cubicBezTo>
                  <a:pt x="747" y="0"/>
                  <a:pt x="764" y="0"/>
                  <a:pt x="775" y="11"/>
                </a:cubicBezTo>
                <a:cubicBezTo>
                  <a:pt x="785" y="21"/>
                  <a:pt x="785" y="39"/>
                  <a:pt x="775" y="50"/>
                </a:cubicBezTo>
                <a:lnTo>
                  <a:pt x="528" y="293"/>
                </a:lnTo>
                <a:cubicBezTo>
                  <a:pt x="521" y="296"/>
                  <a:pt x="514" y="300"/>
                  <a:pt x="511" y="300"/>
                </a:cubicBezTo>
                <a:close/>
                <a:moveTo>
                  <a:pt x="28" y="300"/>
                </a:moveTo>
                <a:cubicBezTo>
                  <a:pt x="21" y="300"/>
                  <a:pt x="14" y="296"/>
                  <a:pt x="10" y="293"/>
                </a:cubicBezTo>
                <a:cubicBezTo>
                  <a:pt x="0" y="282"/>
                  <a:pt x="0" y="264"/>
                  <a:pt x="10" y="254"/>
                </a:cubicBezTo>
                <a:lnTo>
                  <a:pt x="253" y="11"/>
                </a:lnTo>
                <a:cubicBezTo>
                  <a:pt x="264" y="0"/>
                  <a:pt x="282" y="0"/>
                  <a:pt x="292" y="11"/>
                </a:cubicBezTo>
                <a:cubicBezTo>
                  <a:pt x="303" y="21"/>
                  <a:pt x="303" y="39"/>
                  <a:pt x="292" y="50"/>
                </a:cubicBezTo>
                <a:lnTo>
                  <a:pt x="49" y="293"/>
                </a:lnTo>
                <a:cubicBezTo>
                  <a:pt x="39" y="296"/>
                  <a:pt x="31" y="300"/>
                  <a:pt x="28" y="300"/>
                </a:cubicBezTo>
                <a:close/>
              </a:path>
            </a:pathLst>
          </a:custGeom>
          <a:solidFill>
            <a:srgbClr val="BFD7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cxnSp>
        <p:nvCxnSpPr>
          <p:cNvPr id="12" name="Straight Connector 11"/>
          <p:cNvCxnSpPr/>
          <p:nvPr/>
        </p:nvCxnSpPr>
        <p:spPr>
          <a:xfrm>
            <a:off x="3429000" y="1233929"/>
            <a:ext cx="5397193" cy="235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08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184" y="1554480"/>
            <a:ext cx="8471916" cy="4622799"/>
          </a:xfrm>
          <a:prstGeom prst="rect">
            <a:avLst/>
          </a:prstGeom>
        </p:spPr>
        <p:txBody>
          <a:bodyPr/>
          <a:lstStyle>
            <a:lvl1pPr>
              <a:defRPr sz="1600"/>
            </a:lvl1pPr>
            <a:lvl2pPr>
              <a:defRPr sz="1400" baseline="0"/>
            </a:lvl2pPr>
            <a:lvl3pPr>
              <a:defRPr sz="1400" baseline="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329184" y="461963"/>
            <a:ext cx="6418457" cy="760346"/>
          </a:xfrm>
          <a:prstGeom prst="rect">
            <a:avLst/>
          </a:prstGeom>
        </p:spPr>
        <p:txBody>
          <a:bodyPr/>
          <a:lstStyle/>
          <a:p>
            <a:r>
              <a:rPr lang="en-US" dirty="0"/>
              <a:t>Click to edit Master title style</a:t>
            </a:r>
          </a:p>
        </p:txBody>
      </p:sp>
      <p:cxnSp>
        <p:nvCxnSpPr>
          <p:cNvPr id="11" name="Straight Connector 10"/>
          <p:cNvCxnSpPr/>
          <p:nvPr userDrawn="1"/>
        </p:nvCxnSpPr>
        <p:spPr>
          <a:xfrm>
            <a:off x="319559" y="1226297"/>
            <a:ext cx="84582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
          <p:cNvGrpSpPr>
            <a:grpSpLocks/>
          </p:cNvGrpSpPr>
          <p:nvPr userDrawn="1"/>
        </p:nvGrpSpPr>
        <p:grpSpPr bwMode="auto">
          <a:xfrm>
            <a:off x="7059168" y="320040"/>
            <a:ext cx="1737360" cy="694944"/>
            <a:chOff x="7132" y="352"/>
            <a:chExt cx="1725" cy="686"/>
          </a:xfrm>
        </p:grpSpPr>
        <p:sp>
          <p:nvSpPr>
            <p:cNvPr id="17" name="Freeform 2"/>
            <p:cNvSpPr>
              <a:spLocks noChangeArrowheads="1"/>
            </p:cNvSpPr>
            <p:nvPr/>
          </p:nvSpPr>
          <p:spPr bwMode="auto">
            <a:xfrm>
              <a:off x="7344" y="579"/>
              <a:ext cx="1512" cy="239"/>
            </a:xfrm>
            <a:custGeom>
              <a:avLst/>
              <a:gdLst>
                <a:gd name="T0" fmla="*/ 6673 w 6674"/>
                <a:gd name="T1" fmla="*/ 110 h 1057"/>
                <a:gd name="T2" fmla="*/ 6263 w 6674"/>
                <a:gd name="T3" fmla="*/ 206 h 1057"/>
                <a:gd name="T4" fmla="*/ 6153 w 6674"/>
                <a:gd name="T5" fmla="*/ 1054 h 1057"/>
                <a:gd name="T6" fmla="*/ 6039 w 6674"/>
                <a:gd name="T7" fmla="*/ 958 h 1057"/>
                <a:gd name="T8" fmla="*/ 5722 w 6674"/>
                <a:gd name="T9" fmla="*/ 206 h 1057"/>
                <a:gd name="T10" fmla="*/ 5629 w 6674"/>
                <a:gd name="T11" fmla="*/ 96 h 1057"/>
                <a:gd name="T12" fmla="*/ 6582 w 6674"/>
                <a:gd name="T13" fmla="*/ 0 h 1057"/>
                <a:gd name="T14" fmla="*/ 4633 w 6674"/>
                <a:gd name="T15" fmla="*/ 370 h 1057"/>
                <a:gd name="T16" fmla="*/ 4523 w 6674"/>
                <a:gd name="T17" fmla="*/ 1054 h 1057"/>
                <a:gd name="T18" fmla="*/ 4409 w 6674"/>
                <a:gd name="T19" fmla="*/ 958 h 1057"/>
                <a:gd name="T20" fmla="*/ 4519 w 6674"/>
                <a:gd name="T21" fmla="*/ 0 h 1057"/>
                <a:gd name="T22" fmla="*/ 4605 w 6674"/>
                <a:gd name="T23" fmla="*/ 43 h 1057"/>
                <a:gd name="T24" fmla="*/ 5212 w 6674"/>
                <a:gd name="T25" fmla="*/ 96 h 1057"/>
                <a:gd name="T26" fmla="*/ 5326 w 6674"/>
                <a:gd name="T27" fmla="*/ 0 h 1057"/>
                <a:gd name="T28" fmla="*/ 5436 w 6674"/>
                <a:gd name="T29" fmla="*/ 958 h 1057"/>
                <a:gd name="T30" fmla="*/ 5322 w 6674"/>
                <a:gd name="T31" fmla="*/ 1054 h 1057"/>
                <a:gd name="T32" fmla="*/ 4633 w 6674"/>
                <a:gd name="T33" fmla="*/ 370 h 1057"/>
                <a:gd name="T34" fmla="*/ 4045 w 6674"/>
                <a:gd name="T35" fmla="*/ 848 h 1057"/>
                <a:gd name="T36" fmla="*/ 4138 w 6674"/>
                <a:gd name="T37" fmla="*/ 958 h 1057"/>
                <a:gd name="T38" fmla="*/ 3383 w 6674"/>
                <a:gd name="T39" fmla="*/ 1054 h 1057"/>
                <a:gd name="T40" fmla="*/ 3273 w 6674"/>
                <a:gd name="T41" fmla="*/ 96 h 1057"/>
                <a:gd name="T42" fmla="*/ 4045 w 6674"/>
                <a:gd name="T43" fmla="*/ 0 h 1057"/>
                <a:gd name="T44" fmla="*/ 4138 w 6674"/>
                <a:gd name="T45" fmla="*/ 110 h 1057"/>
                <a:gd name="T46" fmla="*/ 3497 w 6674"/>
                <a:gd name="T47" fmla="*/ 206 h 1057"/>
                <a:gd name="T48" fmla="*/ 3916 w 6674"/>
                <a:gd name="T49" fmla="*/ 415 h 1057"/>
                <a:gd name="T50" fmla="*/ 4009 w 6674"/>
                <a:gd name="T51" fmla="*/ 525 h 1057"/>
                <a:gd name="T52" fmla="*/ 3497 w 6674"/>
                <a:gd name="T53" fmla="*/ 620 h 1057"/>
                <a:gd name="T54" fmla="*/ 2939 w 6674"/>
                <a:gd name="T55" fmla="*/ 958 h 1057"/>
                <a:gd name="T56" fmla="*/ 2825 w 6674"/>
                <a:gd name="T57" fmla="*/ 1054 h 1057"/>
                <a:gd name="T58" fmla="*/ 2715 w 6674"/>
                <a:gd name="T59" fmla="*/ 96 h 1057"/>
                <a:gd name="T60" fmla="*/ 2829 w 6674"/>
                <a:gd name="T61" fmla="*/ 0 h 1057"/>
                <a:gd name="T62" fmla="*/ 2939 w 6674"/>
                <a:gd name="T63" fmla="*/ 958 h 1057"/>
                <a:gd name="T64" fmla="*/ 1621 w 6674"/>
                <a:gd name="T65" fmla="*/ 0 h 1057"/>
                <a:gd name="T66" fmla="*/ 1512 w 6674"/>
                <a:gd name="T67" fmla="*/ 958 h 1057"/>
                <a:gd name="T68" fmla="*/ 1924 w 6674"/>
                <a:gd name="T69" fmla="*/ 1054 h 1057"/>
                <a:gd name="T70" fmla="*/ 1924 w 6674"/>
                <a:gd name="T71" fmla="*/ 0 h 1057"/>
                <a:gd name="T72" fmla="*/ 1734 w 6674"/>
                <a:gd name="T73" fmla="*/ 851 h 1057"/>
                <a:gd name="T74" fmla="*/ 1915 w 6674"/>
                <a:gd name="T75" fmla="*/ 203 h 1057"/>
                <a:gd name="T76" fmla="*/ 1915 w 6674"/>
                <a:gd name="T77" fmla="*/ 851 h 1057"/>
                <a:gd name="T78" fmla="*/ 1025 w 6674"/>
                <a:gd name="T79" fmla="*/ 0 h 1057"/>
                <a:gd name="T80" fmla="*/ 42 w 6674"/>
                <a:gd name="T81" fmla="*/ 901 h 1057"/>
                <a:gd name="T82" fmla="*/ 105 w 6674"/>
                <a:gd name="T83" fmla="*/ 1054 h 1057"/>
                <a:gd name="T84" fmla="*/ 367 w 6674"/>
                <a:gd name="T85" fmla="*/ 863 h 1057"/>
                <a:gd name="T86" fmla="*/ 936 w 6674"/>
                <a:gd name="T87" fmla="*/ 960 h 1057"/>
                <a:gd name="T88" fmla="*/ 1051 w 6674"/>
                <a:gd name="T89" fmla="*/ 1056 h 1057"/>
                <a:gd name="T90" fmla="*/ 1160 w 6674"/>
                <a:gd name="T91" fmla="*/ 98 h 1057"/>
                <a:gd name="T92" fmla="*/ 551 w 6674"/>
                <a:gd name="T93" fmla="*/ 681 h 1057"/>
                <a:gd name="T94" fmla="*/ 941 w 6674"/>
                <a:gd name="T95" fmla="*/ 68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74" h="1057">
                  <a:moveTo>
                    <a:pt x="6673" y="96"/>
                  </a:moveTo>
                  <a:lnTo>
                    <a:pt x="6673" y="110"/>
                  </a:lnTo>
                  <a:cubicBezTo>
                    <a:pt x="6671" y="161"/>
                    <a:pt x="6654" y="206"/>
                    <a:pt x="6580" y="206"/>
                  </a:cubicBezTo>
                  <a:lnTo>
                    <a:pt x="6263" y="206"/>
                  </a:lnTo>
                  <a:lnTo>
                    <a:pt x="6263" y="958"/>
                  </a:lnTo>
                  <a:cubicBezTo>
                    <a:pt x="6263" y="1041"/>
                    <a:pt x="6210" y="1054"/>
                    <a:pt x="6153" y="1054"/>
                  </a:cubicBezTo>
                  <a:lnTo>
                    <a:pt x="6149" y="1054"/>
                  </a:lnTo>
                  <a:cubicBezTo>
                    <a:pt x="6092" y="1054"/>
                    <a:pt x="6039" y="1043"/>
                    <a:pt x="6039" y="958"/>
                  </a:cubicBezTo>
                  <a:lnTo>
                    <a:pt x="6039" y="206"/>
                  </a:lnTo>
                  <a:lnTo>
                    <a:pt x="5722" y="206"/>
                  </a:lnTo>
                  <a:cubicBezTo>
                    <a:pt x="5648" y="206"/>
                    <a:pt x="5631" y="161"/>
                    <a:pt x="5629" y="110"/>
                  </a:cubicBezTo>
                  <a:lnTo>
                    <a:pt x="5629" y="96"/>
                  </a:lnTo>
                  <a:cubicBezTo>
                    <a:pt x="5631" y="45"/>
                    <a:pt x="5648" y="0"/>
                    <a:pt x="5722" y="0"/>
                  </a:cubicBezTo>
                  <a:lnTo>
                    <a:pt x="6582" y="0"/>
                  </a:lnTo>
                  <a:cubicBezTo>
                    <a:pt x="6654" y="0"/>
                    <a:pt x="6671" y="45"/>
                    <a:pt x="6673" y="96"/>
                  </a:cubicBezTo>
                  <a:close/>
                  <a:moveTo>
                    <a:pt x="4633" y="370"/>
                  </a:moveTo>
                  <a:lnTo>
                    <a:pt x="4633" y="958"/>
                  </a:lnTo>
                  <a:cubicBezTo>
                    <a:pt x="4633" y="1041"/>
                    <a:pt x="4580" y="1054"/>
                    <a:pt x="4523" y="1054"/>
                  </a:cubicBezTo>
                  <a:lnTo>
                    <a:pt x="4519" y="1054"/>
                  </a:lnTo>
                  <a:cubicBezTo>
                    <a:pt x="4461" y="1054"/>
                    <a:pt x="4409" y="1043"/>
                    <a:pt x="4409" y="958"/>
                  </a:cubicBezTo>
                  <a:lnTo>
                    <a:pt x="4409" y="96"/>
                  </a:lnTo>
                  <a:cubicBezTo>
                    <a:pt x="4409" y="13"/>
                    <a:pt x="4461" y="0"/>
                    <a:pt x="4519" y="0"/>
                  </a:cubicBezTo>
                  <a:lnTo>
                    <a:pt x="4523" y="0"/>
                  </a:lnTo>
                  <a:cubicBezTo>
                    <a:pt x="4569" y="0"/>
                    <a:pt x="4605" y="43"/>
                    <a:pt x="4605" y="43"/>
                  </a:cubicBezTo>
                  <a:lnTo>
                    <a:pt x="5212" y="683"/>
                  </a:lnTo>
                  <a:lnTo>
                    <a:pt x="5212" y="96"/>
                  </a:lnTo>
                  <a:cubicBezTo>
                    <a:pt x="5212" y="13"/>
                    <a:pt x="5265" y="0"/>
                    <a:pt x="5322" y="0"/>
                  </a:cubicBezTo>
                  <a:lnTo>
                    <a:pt x="5326" y="0"/>
                  </a:lnTo>
                  <a:cubicBezTo>
                    <a:pt x="5383" y="0"/>
                    <a:pt x="5436" y="11"/>
                    <a:pt x="5436" y="96"/>
                  </a:cubicBezTo>
                  <a:lnTo>
                    <a:pt x="5436" y="958"/>
                  </a:lnTo>
                  <a:cubicBezTo>
                    <a:pt x="5436" y="1041"/>
                    <a:pt x="5383" y="1054"/>
                    <a:pt x="5326" y="1054"/>
                  </a:cubicBezTo>
                  <a:lnTo>
                    <a:pt x="5322" y="1054"/>
                  </a:lnTo>
                  <a:cubicBezTo>
                    <a:pt x="5276" y="1054"/>
                    <a:pt x="5240" y="1011"/>
                    <a:pt x="5240" y="1011"/>
                  </a:cubicBezTo>
                  <a:lnTo>
                    <a:pt x="4633" y="370"/>
                  </a:lnTo>
                  <a:close/>
                  <a:moveTo>
                    <a:pt x="3497" y="848"/>
                  </a:moveTo>
                  <a:lnTo>
                    <a:pt x="4045" y="848"/>
                  </a:lnTo>
                  <a:cubicBezTo>
                    <a:pt x="4119" y="848"/>
                    <a:pt x="4136" y="893"/>
                    <a:pt x="4138" y="944"/>
                  </a:cubicBezTo>
                  <a:lnTo>
                    <a:pt x="4138" y="958"/>
                  </a:lnTo>
                  <a:cubicBezTo>
                    <a:pt x="4136" y="1009"/>
                    <a:pt x="4119" y="1054"/>
                    <a:pt x="4045" y="1054"/>
                  </a:cubicBezTo>
                  <a:lnTo>
                    <a:pt x="3383" y="1054"/>
                  </a:lnTo>
                  <a:cubicBezTo>
                    <a:pt x="3326" y="1054"/>
                    <a:pt x="3273" y="1043"/>
                    <a:pt x="3273" y="958"/>
                  </a:cubicBezTo>
                  <a:lnTo>
                    <a:pt x="3273" y="96"/>
                  </a:lnTo>
                  <a:cubicBezTo>
                    <a:pt x="3273" y="13"/>
                    <a:pt x="3326" y="0"/>
                    <a:pt x="3383" y="0"/>
                  </a:cubicBezTo>
                  <a:lnTo>
                    <a:pt x="4045" y="0"/>
                  </a:lnTo>
                  <a:cubicBezTo>
                    <a:pt x="4119" y="0"/>
                    <a:pt x="4136" y="45"/>
                    <a:pt x="4138" y="96"/>
                  </a:cubicBezTo>
                  <a:lnTo>
                    <a:pt x="4138" y="110"/>
                  </a:lnTo>
                  <a:cubicBezTo>
                    <a:pt x="4136" y="161"/>
                    <a:pt x="4119" y="206"/>
                    <a:pt x="4045" y="206"/>
                  </a:cubicBezTo>
                  <a:lnTo>
                    <a:pt x="3497" y="206"/>
                  </a:lnTo>
                  <a:lnTo>
                    <a:pt x="3497" y="415"/>
                  </a:lnTo>
                  <a:lnTo>
                    <a:pt x="3916" y="415"/>
                  </a:lnTo>
                  <a:cubicBezTo>
                    <a:pt x="3990" y="415"/>
                    <a:pt x="4007" y="459"/>
                    <a:pt x="4009" y="510"/>
                  </a:cubicBezTo>
                  <a:lnTo>
                    <a:pt x="4009" y="525"/>
                  </a:lnTo>
                  <a:cubicBezTo>
                    <a:pt x="4007" y="576"/>
                    <a:pt x="3990" y="620"/>
                    <a:pt x="3916" y="620"/>
                  </a:cubicBezTo>
                  <a:lnTo>
                    <a:pt x="3497" y="620"/>
                  </a:lnTo>
                  <a:lnTo>
                    <a:pt x="3497" y="848"/>
                  </a:lnTo>
                  <a:close/>
                  <a:moveTo>
                    <a:pt x="2939" y="958"/>
                  </a:moveTo>
                  <a:cubicBezTo>
                    <a:pt x="2939" y="1041"/>
                    <a:pt x="2886" y="1054"/>
                    <a:pt x="2829" y="1054"/>
                  </a:cubicBezTo>
                  <a:lnTo>
                    <a:pt x="2825" y="1054"/>
                  </a:lnTo>
                  <a:cubicBezTo>
                    <a:pt x="2768" y="1054"/>
                    <a:pt x="2715" y="1043"/>
                    <a:pt x="2715" y="958"/>
                  </a:cubicBezTo>
                  <a:lnTo>
                    <a:pt x="2715" y="96"/>
                  </a:lnTo>
                  <a:cubicBezTo>
                    <a:pt x="2715" y="13"/>
                    <a:pt x="2768" y="0"/>
                    <a:pt x="2825" y="0"/>
                  </a:cubicBezTo>
                  <a:lnTo>
                    <a:pt x="2829" y="0"/>
                  </a:lnTo>
                  <a:cubicBezTo>
                    <a:pt x="2886" y="0"/>
                    <a:pt x="2939" y="11"/>
                    <a:pt x="2939" y="96"/>
                  </a:cubicBezTo>
                  <a:lnTo>
                    <a:pt x="2939" y="958"/>
                  </a:lnTo>
                  <a:close/>
                  <a:moveTo>
                    <a:pt x="1924" y="0"/>
                  </a:moveTo>
                  <a:lnTo>
                    <a:pt x="1621" y="0"/>
                  </a:lnTo>
                  <a:cubicBezTo>
                    <a:pt x="1564" y="0"/>
                    <a:pt x="1512" y="11"/>
                    <a:pt x="1512" y="96"/>
                  </a:cubicBezTo>
                  <a:lnTo>
                    <a:pt x="1512" y="958"/>
                  </a:lnTo>
                  <a:cubicBezTo>
                    <a:pt x="1512" y="1041"/>
                    <a:pt x="1564" y="1054"/>
                    <a:pt x="1621" y="1054"/>
                  </a:cubicBezTo>
                  <a:lnTo>
                    <a:pt x="1924" y="1054"/>
                  </a:lnTo>
                  <a:cubicBezTo>
                    <a:pt x="2218" y="1054"/>
                    <a:pt x="2446" y="812"/>
                    <a:pt x="2446" y="527"/>
                  </a:cubicBezTo>
                  <a:cubicBezTo>
                    <a:pt x="2446" y="241"/>
                    <a:pt x="2218" y="0"/>
                    <a:pt x="1924" y="0"/>
                  </a:cubicBezTo>
                  <a:close/>
                  <a:moveTo>
                    <a:pt x="1915" y="851"/>
                  </a:moveTo>
                  <a:lnTo>
                    <a:pt x="1734" y="851"/>
                  </a:lnTo>
                  <a:lnTo>
                    <a:pt x="1734" y="203"/>
                  </a:lnTo>
                  <a:lnTo>
                    <a:pt x="1915" y="203"/>
                  </a:lnTo>
                  <a:cubicBezTo>
                    <a:pt x="2095" y="203"/>
                    <a:pt x="2226" y="358"/>
                    <a:pt x="2226" y="527"/>
                  </a:cubicBezTo>
                  <a:cubicBezTo>
                    <a:pt x="2226" y="694"/>
                    <a:pt x="2095" y="851"/>
                    <a:pt x="1915" y="851"/>
                  </a:cubicBezTo>
                  <a:close/>
                  <a:moveTo>
                    <a:pt x="1053" y="0"/>
                  </a:moveTo>
                  <a:lnTo>
                    <a:pt x="1025" y="0"/>
                  </a:lnTo>
                  <a:cubicBezTo>
                    <a:pt x="972" y="3"/>
                    <a:pt x="936" y="13"/>
                    <a:pt x="862" y="81"/>
                  </a:cubicBezTo>
                  <a:lnTo>
                    <a:pt x="42" y="901"/>
                  </a:lnTo>
                  <a:cubicBezTo>
                    <a:pt x="0" y="944"/>
                    <a:pt x="2" y="973"/>
                    <a:pt x="10" y="996"/>
                  </a:cubicBezTo>
                  <a:cubicBezTo>
                    <a:pt x="12" y="1001"/>
                    <a:pt x="27" y="1047"/>
                    <a:pt x="105" y="1054"/>
                  </a:cubicBezTo>
                  <a:cubicBezTo>
                    <a:pt x="148" y="1056"/>
                    <a:pt x="186" y="1045"/>
                    <a:pt x="232" y="999"/>
                  </a:cubicBezTo>
                  <a:lnTo>
                    <a:pt x="367" y="863"/>
                  </a:lnTo>
                  <a:lnTo>
                    <a:pt x="936" y="863"/>
                  </a:lnTo>
                  <a:lnTo>
                    <a:pt x="936" y="960"/>
                  </a:lnTo>
                  <a:cubicBezTo>
                    <a:pt x="936" y="1043"/>
                    <a:pt x="989" y="1056"/>
                    <a:pt x="1046" y="1056"/>
                  </a:cubicBezTo>
                  <a:lnTo>
                    <a:pt x="1051" y="1056"/>
                  </a:lnTo>
                  <a:cubicBezTo>
                    <a:pt x="1108" y="1056"/>
                    <a:pt x="1160" y="1045"/>
                    <a:pt x="1160" y="960"/>
                  </a:cubicBezTo>
                  <a:lnTo>
                    <a:pt x="1160" y="98"/>
                  </a:lnTo>
                  <a:cubicBezTo>
                    <a:pt x="1165" y="13"/>
                    <a:pt x="1110" y="0"/>
                    <a:pt x="1053" y="0"/>
                  </a:cubicBezTo>
                  <a:close/>
                  <a:moveTo>
                    <a:pt x="551" y="681"/>
                  </a:moveTo>
                  <a:lnTo>
                    <a:pt x="941" y="292"/>
                  </a:lnTo>
                  <a:lnTo>
                    <a:pt x="941" y="681"/>
                  </a:lnTo>
                  <a:lnTo>
                    <a:pt x="551" y="681"/>
                  </a:lnTo>
                  <a:close/>
                </a:path>
              </a:pathLst>
            </a:custGeom>
            <a:solidFill>
              <a:srgbClr val="0046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8" name="Freeform 3"/>
            <p:cNvSpPr>
              <a:spLocks noChangeArrowheads="1"/>
            </p:cNvSpPr>
            <p:nvPr/>
          </p:nvSpPr>
          <p:spPr bwMode="auto">
            <a:xfrm>
              <a:off x="7127" y="348"/>
              <a:ext cx="695" cy="695"/>
            </a:xfrm>
            <a:custGeom>
              <a:avLst/>
              <a:gdLst>
                <a:gd name="T0" fmla="*/ 196 w 3069"/>
                <a:gd name="T1" fmla="*/ 3016 h 3069"/>
                <a:gd name="T2" fmla="*/ 63 w 3069"/>
                <a:gd name="T3" fmla="*/ 3016 h 3069"/>
                <a:gd name="T4" fmla="*/ 52 w 3069"/>
                <a:gd name="T5" fmla="*/ 3005 h 3069"/>
                <a:gd name="T6" fmla="*/ 52 w 3069"/>
                <a:gd name="T7" fmla="*/ 2872 h 3069"/>
                <a:gd name="T8" fmla="*/ 757 w 3069"/>
                <a:gd name="T9" fmla="*/ 2168 h 3069"/>
                <a:gd name="T10" fmla="*/ 890 w 3069"/>
                <a:gd name="T11" fmla="*/ 2168 h 3069"/>
                <a:gd name="T12" fmla="*/ 900 w 3069"/>
                <a:gd name="T13" fmla="*/ 2178 h 3069"/>
                <a:gd name="T14" fmla="*/ 900 w 3069"/>
                <a:gd name="T15" fmla="*/ 2311 h 3069"/>
                <a:gd name="T16" fmla="*/ 196 w 3069"/>
                <a:gd name="T17" fmla="*/ 3016 h 3069"/>
                <a:gd name="T18" fmla="*/ 2311 w 3069"/>
                <a:gd name="T19" fmla="*/ 901 h 3069"/>
                <a:gd name="T20" fmla="*/ 2178 w 3069"/>
                <a:gd name="T21" fmla="*/ 901 h 3069"/>
                <a:gd name="T22" fmla="*/ 2167 w 3069"/>
                <a:gd name="T23" fmla="*/ 890 h 3069"/>
                <a:gd name="T24" fmla="*/ 2167 w 3069"/>
                <a:gd name="T25" fmla="*/ 757 h 3069"/>
                <a:gd name="T26" fmla="*/ 2871 w 3069"/>
                <a:gd name="T27" fmla="*/ 53 h 3069"/>
                <a:gd name="T28" fmla="*/ 3005 w 3069"/>
                <a:gd name="T29" fmla="*/ 53 h 3069"/>
                <a:gd name="T30" fmla="*/ 3015 w 3069"/>
                <a:gd name="T31" fmla="*/ 64 h 3069"/>
                <a:gd name="T32" fmla="*/ 3015 w 3069"/>
                <a:gd name="T33" fmla="*/ 197 h 3069"/>
                <a:gd name="T34" fmla="*/ 2311 w 3069"/>
                <a:gd name="T35" fmla="*/ 901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9" h="3069">
                  <a:moveTo>
                    <a:pt x="196" y="3016"/>
                  </a:moveTo>
                  <a:cubicBezTo>
                    <a:pt x="143" y="3068"/>
                    <a:pt x="101" y="3049"/>
                    <a:pt x="63" y="3016"/>
                  </a:cubicBezTo>
                  <a:lnTo>
                    <a:pt x="52" y="3005"/>
                  </a:lnTo>
                  <a:cubicBezTo>
                    <a:pt x="19" y="2967"/>
                    <a:pt x="0" y="2925"/>
                    <a:pt x="52" y="2872"/>
                  </a:cubicBezTo>
                  <a:lnTo>
                    <a:pt x="757" y="2168"/>
                  </a:lnTo>
                  <a:cubicBezTo>
                    <a:pt x="810" y="2115"/>
                    <a:pt x="852" y="2134"/>
                    <a:pt x="890" y="2168"/>
                  </a:cubicBezTo>
                  <a:lnTo>
                    <a:pt x="900" y="2178"/>
                  </a:lnTo>
                  <a:cubicBezTo>
                    <a:pt x="934" y="2216"/>
                    <a:pt x="953" y="2258"/>
                    <a:pt x="900" y="2311"/>
                  </a:cubicBezTo>
                  <a:lnTo>
                    <a:pt x="196" y="3016"/>
                  </a:lnTo>
                  <a:close/>
                  <a:moveTo>
                    <a:pt x="2311" y="901"/>
                  </a:moveTo>
                  <a:cubicBezTo>
                    <a:pt x="2258" y="954"/>
                    <a:pt x="2216" y="935"/>
                    <a:pt x="2178" y="901"/>
                  </a:cubicBezTo>
                  <a:lnTo>
                    <a:pt x="2167" y="890"/>
                  </a:lnTo>
                  <a:cubicBezTo>
                    <a:pt x="2133" y="852"/>
                    <a:pt x="2114" y="810"/>
                    <a:pt x="2167" y="757"/>
                  </a:cubicBezTo>
                  <a:lnTo>
                    <a:pt x="2871" y="53"/>
                  </a:lnTo>
                  <a:cubicBezTo>
                    <a:pt x="2924" y="0"/>
                    <a:pt x="2966" y="19"/>
                    <a:pt x="3005" y="53"/>
                  </a:cubicBezTo>
                  <a:lnTo>
                    <a:pt x="3015" y="64"/>
                  </a:lnTo>
                  <a:cubicBezTo>
                    <a:pt x="3049" y="102"/>
                    <a:pt x="3068" y="144"/>
                    <a:pt x="3015" y="197"/>
                  </a:cubicBezTo>
                  <a:lnTo>
                    <a:pt x="2311" y="901"/>
                  </a:lnTo>
                  <a:close/>
                </a:path>
              </a:pathLst>
            </a:custGeom>
            <a:solidFill>
              <a:srgbClr val="BFD3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0" name="Footer Placeholder 4"/>
          <p:cNvSpPr>
            <a:spLocks noGrp="1"/>
          </p:cNvSpPr>
          <p:nvPr>
            <p:ph type="ftr" sz="quarter" idx="3"/>
          </p:nvPr>
        </p:nvSpPr>
        <p:spPr>
          <a:xfrm>
            <a:off x="714707" y="6319635"/>
            <a:ext cx="3044348" cy="365125"/>
          </a:xfrm>
          <a:prstGeom prst="rect">
            <a:avLst/>
          </a:prstGeom>
        </p:spPr>
        <p:txBody>
          <a:bodyPr vert="horz" wrap="square" lIns="0" tIns="0" rIns="0" bIns="0" rtlCol="0" anchor="b">
            <a:noAutofit/>
          </a:bodyPr>
          <a:lstStyle>
            <a:lvl1pPr algn="l">
              <a:defRPr sz="1000" baseline="0">
                <a:solidFill>
                  <a:schemeClr val="tx2"/>
                </a:solidFill>
              </a:defRPr>
            </a:lvl1pPr>
          </a:lstStyle>
          <a:p>
            <a:endParaRPr lang="en-US" dirty="0"/>
          </a:p>
          <a:p>
            <a:endParaRPr lang="en-US" sz="900" dirty="0">
              <a:solidFill>
                <a:srgbClr val="AAAAAA"/>
              </a:solidFill>
            </a:endParaRPr>
          </a:p>
          <a:p>
            <a:r>
              <a:rPr lang="en-US" sz="900" dirty="0"/>
              <a:t>Adient Sourcing Supplier Guide </a:t>
            </a:r>
          </a:p>
        </p:txBody>
      </p:sp>
      <p:sp>
        <p:nvSpPr>
          <p:cNvPr id="13" name="Slide Number Placeholder 5"/>
          <p:cNvSpPr>
            <a:spLocks noGrp="1"/>
          </p:cNvSpPr>
          <p:nvPr>
            <p:ph type="sldNum" sz="quarter" idx="4"/>
          </p:nvPr>
        </p:nvSpPr>
        <p:spPr>
          <a:xfrm>
            <a:off x="329184" y="6319636"/>
            <a:ext cx="385523" cy="365125"/>
          </a:xfrm>
          <a:prstGeom prst="rect">
            <a:avLst/>
          </a:prstGeom>
        </p:spPr>
        <p:txBody>
          <a:bodyPr vert="horz" wrap="square" lIns="0" tIns="0" rIns="0" bIns="0" rtlCol="0" anchor="b">
            <a:noAutofit/>
          </a:bodyPr>
          <a:lstStyle>
            <a:lvl1pPr algn="l">
              <a:defRPr sz="1000" i="0" baseline="0">
                <a:solidFill>
                  <a:schemeClr val="tx2"/>
                </a:solidFill>
                <a:latin typeface="Adient Sans Light" panose="020B0503040402060203" pitchFamily="34" charset="0"/>
              </a:defRPr>
            </a:lvl1pPr>
          </a:lstStyle>
          <a:p>
            <a:fld id="{295864D2-2B9F-40E2-998E-CC77F1ABC594}" type="slidenum">
              <a:rPr lang="en-US" smtClean="0"/>
              <a:pPr/>
              <a:t>‹#›</a:t>
            </a:fld>
            <a:endParaRPr lang="en-US" dirty="0"/>
          </a:p>
        </p:txBody>
      </p:sp>
    </p:spTree>
    <p:extLst>
      <p:ext uri="{BB962C8B-B14F-4D97-AF65-F5344CB8AC3E}">
        <p14:creationId xmlns:p14="http://schemas.microsoft.com/office/powerpoint/2010/main" val="1653589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teal/Ima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9184" y="1203325"/>
            <a:ext cx="4242816" cy="1949453"/>
          </a:xfrm>
          <a:prstGeom prst="rect">
            <a:avLst/>
          </a:prstGeom>
          <a:noFill/>
        </p:spPr>
        <p:txBody>
          <a:bodyPr anchor="t"/>
          <a:lstStyle>
            <a:lvl1pPr>
              <a:defRPr sz="3200" baseline="0">
                <a:solidFill>
                  <a:schemeClr val="bg2"/>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329184" y="3152778"/>
            <a:ext cx="4242816" cy="3019422"/>
          </a:xfrm>
          <a:prstGeom prst="rect">
            <a:avLst/>
          </a:prstGeom>
        </p:spPr>
        <p:txBody>
          <a:bodyPr/>
          <a:lstStyle>
            <a:lvl1pPr>
              <a:defRPr sz="2200" baseline="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4743450" y="1295400"/>
            <a:ext cx="4057650" cy="4876800"/>
          </a:xfrm>
          <a:prstGeom prst="rect">
            <a:avLst/>
          </a:prstGeom>
          <a:pattFill prst="wdUpDiag">
            <a:fgClr>
              <a:schemeClr val="bg1">
                <a:lumMod val="75000"/>
              </a:schemeClr>
            </a:fgClr>
            <a:bgClr>
              <a:schemeClr val="bg1"/>
            </a:bgClr>
          </a:pattFill>
        </p:spPr>
        <p:txBody>
          <a:bodyPr vert="horz" wrap="square" lIns="0" tIns="0" rIns="0" bIns="0" rtlCol="0">
            <a:noAutofit/>
          </a:bodyPr>
          <a:lstStyle>
            <a:lvl1pPr>
              <a:defRPr lang="en-US"/>
            </a:lvl1pPr>
          </a:lstStyle>
          <a:p>
            <a:pPr lvl="0"/>
            <a:r>
              <a:rPr lang="en-US" dirty="0"/>
              <a:t>Click icon to add picture</a:t>
            </a:r>
          </a:p>
        </p:txBody>
      </p:sp>
      <p:sp>
        <p:nvSpPr>
          <p:cNvPr id="9" name="Freeform 1"/>
          <p:cNvSpPr>
            <a:spLocks noChangeArrowheads="1"/>
          </p:cNvSpPr>
          <p:nvPr userDrawn="1"/>
        </p:nvSpPr>
        <p:spPr bwMode="auto">
          <a:xfrm>
            <a:off x="349250" y="460375"/>
            <a:ext cx="8448675" cy="107950"/>
          </a:xfrm>
          <a:custGeom>
            <a:avLst/>
            <a:gdLst>
              <a:gd name="T0" fmla="*/ 23215 w 23469"/>
              <a:gd name="T1" fmla="*/ 289 h 301"/>
              <a:gd name="T2" fmla="*/ 22975 w 23469"/>
              <a:gd name="T3" fmla="*/ 50 h 301"/>
              <a:gd name="T4" fmla="*/ 22492 w 23469"/>
              <a:gd name="T5" fmla="*/ 11 h 301"/>
              <a:gd name="T6" fmla="*/ 21968 w 23469"/>
              <a:gd name="T7" fmla="*/ 11 h 301"/>
              <a:gd name="T8" fmla="*/ 21245 w 23469"/>
              <a:gd name="T9" fmla="*/ 254 h 301"/>
              <a:gd name="T10" fmla="*/ 20763 w 23469"/>
              <a:gd name="T11" fmla="*/ 293 h 301"/>
              <a:gd name="T12" fmla="*/ 20298 w 23469"/>
              <a:gd name="T13" fmla="*/ 300 h 301"/>
              <a:gd name="T14" fmla="*/ 20298 w 23469"/>
              <a:gd name="T15" fmla="*/ 300 h 301"/>
              <a:gd name="T16" fmla="*/ 19833 w 23469"/>
              <a:gd name="T17" fmla="*/ 293 h 301"/>
              <a:gd name="T18" fmla="*/ 19597 w 23469"/>
              <a:gd name="T19" fmla="*/ 50 h 301"/>
              <a:gd name="T20" fmla="*/ 19114 w 23469"/>
              <a:gd name="T21" fmla="*/ 11 h 301"/>
              <a:gd name="T22" fmla="*/ 18593 w 23469"/>
              <a:gd name="T23" fmla="*/ 11 h 301"/>
              <a:gd name="T24" fmla="*/ 17867 w 23469"/>
              <a:gd name="T25" fmla="*/ 254 h 301"/>
              <a:gd name="T26" fmla="*/ 17384 w 23469"/>
              <a:gd name="T27" fmla="*/ 293 h 301"/>
              <a:gd name="T28" fmla="*/ 16919 w 23469"/>
              <a:gd name="T29" fmla="*/ 300 h 301"/>
              <a:gd name="T30" fmla="*/ 16919 w 23469"/>
              <a:gd name="T31" fmla="*/ 300 h 301"/>
              <a:gd name="T32" fmla="*/ 16458 w 23469"/>
              <a:gd name="T33" fmla="*/ 293 h 301"/>
              <a:gd name="T34" fmla="*/ 16218 w 23469"/>
              <a:gd name="T35" fmla="*/ 50 h 301"/>
              <a:gd name="T36" fmla="*/ 15732 w 23469"/>
              <a:gd name="T37" fmla="*/ 11 h 301"/>
              <a:gd name="T38" fmla="*/ 15214 w 23469"/>
              <a:gd name="T39" fmla="*/ 11 h 301"/>
              <a:gd name="T40" fmla="*/ 14488 w 23469"/>
              <a:gd name="T41" fmla="*/ 254 h 301"/>
              <a:gd name="T42" fmla="*/ 14006 w 23469"/>
              <a:gd name="T43" fmla="*/ 293 h 301"/>
              <a:gd name="T44" fmla="*/ 13541 w 23469"/>
              <a:gd name="T45" fmla="*/ 300 h 301"/>
              <a:gd name="T46" fmla="*/ 13541 w 23469"/>
              <a:gd name="T47" fmla="*/ 300 h 301"/>
              <a:gd name="T48" fmla="*/ 13079 w 23469"/>
              <a:gd name="T49" fmla="*/ 293 h 301"/>
              <a:gd name="T50" fmla="*/ 12840 w 23469"/>
              <a:gd name="T51" fmla="*/ 50 h 301"/>
              <a:gd name="T52" fmla="*/ 12357 w 23469"/>
              <a:gd name="T53" fmla="*/ 11 h 301"/>
              <a:gd name="T54" fmla="*/ 11836 w 23469"/>
              <a:gd name="T55" fmla="*/ 11 h 301"/>
              <a:gd name="T56" fmla="*/ 11111 w 23469"/>
              <a:gd name="T57" fmla="*/ 254 h 301"/>
              <a:gd name="T58" fmla="*/ 10628 w 23469"/>
              <a:gd name="T59" fmla="*/ 293 h 301"/>
              <a:gd name="T60" fmla="*/ 10163 w 23469"/>
              <a:gd name="T61" fmla="*/ 300 h 301"/>
              <a:gd name="T62" fmla="*/ 10163 w 23469"/>
              <a:gd name="T63" fmla="*/ 300 h 301"/>
              <a:gd name="T64" fmla="*/ 9702 w 23469"/>
              <a:gd name="T65" fmla="*/ 293 h 301"/>
              <a:gd name="T66" fmla="*/ 9459 w 23469"/>
              <a:gd name="T67" fmla="*/ 50 h 301"/>
              <a:gd name="T68" fmla="*/ 8980 w 23469"/>
              <a:gd name="T69" fmla="*/ 11 h 301"/>
              <a:gd name="T70" fmla="*/ 8458 w 23469"/>
              <a:gd name="T71" fmla="*/ 11 h 301"/>
              <a:gd name="T72" fmla="*/ 7733 w 23469"/>
              <a:gd name="T73" fmla="*/ 254 h 301"/>
              <a:gd name="T74" fmla="*/ 7250 w 23469"/>
              <a:gd name="T75" fmla="*/ 293 h 301"/>
              <a:gd name="T76" fmla="*/ 6785 w 23469"/>
              <a:gd name="T77" fmla="*/ 300 h 301"/>
              <a:gd name="T78" fmla="*/ 6785 w 23469"/>
              <a:gd name="T79" fmla="*/ 300 h 301"/>
              <a:gd name="T80" fmla="*/ 6323 w 23469"/>
              <a:gd name="T81" fmla="*/ 293 h 301"/>
              <a:gd name="T82" fmla="*/ 6084 w 23469"/>
              <a:gd name="T83" fmla="*/ 50 h 301"/>
              <a:gd name="T84" fmla="*/ 5601 w 23469"/>
              <a:gd name="T85" fmla="*/ 11 h 301"/>
              <a:gd name="T86" fmla="*/ 5080 w 23469"/>
              <a:gd name="T87" fmla="*/ 11 h 301"/>
              <a:gd name="T88" fmla="*/ 4354 w 23469"/>
              <a:gd name="T89" fmla="*/ 254 h 301"/>
              <a:gd name="T90" fmla="*/ 3871 w 23469"/>
              <a:gd name="T91" fmla="*/ 293 h 301"/>
              <a:gd name="T92" fmla="*/ 3406 w 23469"/>
              <a:gd name="T93" fmla="*/ 300 h 301"/>
              <a:gd name="T94" fmla="*/ 3406 w 23469"/>
              <a:gd name="T95" fmla="*/ 300 h 301"/>
              <a:gd name="T96" fmla="*/ 2945 w 23469"/>
              <a:gd name="T97" fmla="*/ 293 h 301"/>
              <a:gd name="T98" fmla="*/ 2705 w 23469"/>
              <a:gd name="T99" fmla="*/ 50 h 301"/>
              <a:gd name="T100" fmla="*/ 2223 w 23469"/>
              <a:gd name="T101" fmla="*/ 11 h 301"/>
              <a:gd name="T102" fmla="*/ 1701 w 23469"/>
              <a:gd name="T103" fmla="*/ 11 h 301"/>
              <a:gd name="T104" fmla="*/ 976 w 23469"/>
              <a:gd name="T105" fmla="*/ 254 h 301"/>
              <a:gd name="T106" fmla="*/ 493 w 23469"/>
              <a:gd name="T107" fmla="*/ 293 h 301"/>
              <a:gd name="T108" fmla="*/ 28 w 23469"/>
              <a:gd name="T109" fmla="*/ 300 h 301"/>
              <a:gd name="T110" fmla="*/ 28 w 23469"/>
              <a:gd name="T111" fmla="*/ 30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469" h="301">
                <a:moveTo>
                  <a:pt x="23193" y="300"/>
                </a:moveTo>
                <a:cubicBezTo>
                  <a:pt x="23186" y="300"/>
                  <a:pt x="23179" y="297"/>
                  <a:pt x="23176" y="293"/>
                </a:cubicBezTo>
                <a:cubicBezTo>
                  <a:pt x="23165" y="282"/>
                  <a:pt x="23165" y="265"/>
                  <a:pt x="23176" y="254"/>
                </a:cubicBezTo>
                <a:lnTo>
                  <a:pt x="23419" y="11"/>
                </a:lnTo>
                <a:cubicBezTo>
                  <a:pt x="23430" y="1"/>
                  <a:pt x="23447" y="1"/>
                  <a:pt x="23458" y="11"/>
                </a:cubicBezTo>
                <a:cubicBezTo>
                  <a:pt x="23468" y="22"/>
                  <a:pt x="23468" y="39"/>
                  <a:pt x="23458" y="50"/>
                </a:cubicBezTo>
                <a:lnTo>
                  <a:pt x="23215" y="289"/>
                </a:lnTo>
                <a:cubicBezTo>
                  <a:pt x="23208" y="297"/>
                  <a:pt x="23201" y="300"/>
                  <a:pt x="23193" y="300"/>
                </a:cubicBezTo>
                <a:close/>
                <a:moveTo>
                  <a:pt x="22711" y="300"/>
                </a:moveTo>
                <a:cubicBezTo>
                  <a:pt x="22704" y="300"/>
                  <a:pt x="22697" y="297"/>
                  <a:pt x="22693" y="293"/>
                </a:cubicBezTo>
                <a:cubicBezTo>
                  <a:pt x="22683" y="282"/>
                  <a:pt x="22683" y="265"/>
                  <a:pt x="22693" y="254"/>
                </a:cubicBezTo>
                <a:lnTo>
                  <a:pt x="22936" y="11"/>
                </a:lnTo>
                <a:cubicBezTo>
                  <a:pt x="22947" y="1"/>
                  <a:pt x="22964" y="1"/>
                  <a:pt x="22975" y="11"/>
                </a:cubicBezTo>
                <a:cubicBezTo>
                  <a:pt x="22986" y="22"/>
                  <a:pt x="22986" y="39"/>
                  <a:pt x="22975" y="50"/>
                </a:cubicBezTo>
                <a:lnTo>
                  <a:pt x="22732" y="293"/>
                </a:lnTo>
                <a:cubicBezTo>
                  <a:pt x="22725" y="297"/>
                  <a:pt x="22718" y="300"/>
                  <a:pt x="22711" y="300"/>
                </a:cubicBezTo>
                <a:close/>
                <a:moveTo>
                  <a:pt x="22228" y="300"/>
                </a:moveTo>
                <a:cubicBezTo>
                  <a:pt x="22221" y="300"/>
                  <a:pt x="22214" y="297"/>
                  <a:pt x="22211" y="293"/>
                </a:cubicBezTo>
                <a:cubicBezTo>
                  <a:pt x="22200" y="282"/>
                  <a:pt x="22200" y="265"/>
                  <a:pt x="22211" y="254"/>
                </a:cubicBezTo>
                <a:lnTo>
                  <a:pt x="22454" y="11"/>
                </a:lnTo>
                <a:cubicBezTo>
                  <a:pt x="22464" y="1"/>
                  <a:pt x="22482" y="1"/>
                  <a:pt x="22492" y="11"/>
                </a:cubicBezTo>
                <a:cubicBezTo>
                  <a:pt x="22503" y="22"/>
                  <a:pt x="22503" y="39"/>
                  <a:pt x="22492" y="50"/>
                </a:cubicBezTo>
                <a:lnTo>
                  <a:pt x="22249" y="289"/>
                </a:lnTo>
                <a:cubicBezTo>
                  <a:pt x="22242" y="297"/>
                  <a:pt x="22235" y="300"/>
                  <a:pt x="22228" y="300"/>
                </a:cubicBezTo>
                <a:close/>
                <a:moveTo>
                  <a:pt x="21746" y="300"/>
                </a:moveTo>
                <a:cubicBezTo>
                  <a:pt x="21739" y="300"/>
                  <a:pt x="21731" y="297"/>
                  <a:pt x="21728" y="293"/>
                </a:cubicBezTo>
                <a:cubicBezTo>
                  <a:pt x="21717" y="282"/>
                  <a:pt x="21717" y="265"/>
                  <a:pt x="21728" y="254"/>
                </a:cubicBezTo>
                <a:lnTo>
                  <a:pt x="21968" y="11"/>
                </a:lnTo>
                <a:cubicBezTo>
                  <a:pt x="21978" y="1"/>
                  <a:pt x="21996" y="1"/>
                  <a:pt x="22006" y="11"/>
                </a:cubicBezTo>
                <a:cubicBezTo>
                  <a:pt x="22017" y="22"/>
                  <a:pt x="22017" y="39"/>
                  <a:pt x="22006" y="50"/>
                </a:cubicBezTo>
                <a:lnTo>
                  <a:pt x="21763" y="293"/>
                </a:lnTo>
                <a:cubicBezTo>
                  <a:pt x="21760" y="297"/>
                  <a:pt x="21753" y="300"/>
                  <a:pt x="21746" y="300"/>
                </a:cubicBezTo>
                <a:close/>
                <a:moveTo>
                  <a:pt x="21263" y="300"/>
                </a:moveTo>
                <a:cubicBezTo>
                  <a:pt x="21256" y="300"/>
                  <a:pt x="21249" y="297"/>
                  <a:pt x="21245" y="293"/>
                </a:cubicBezTo>
                <a:cubicBezTo>
                  <a:pt x="21235" y="282"/>
                  <a:pt x="21235" y="265"/>
                  <a:pt x="21245" y="254"/>
                </a:cubicBezTo>
                <a:lnTo>
                  <a:pt x="21488" y="11"/>
                </a:lnTo>
                <a:cubicBezTo>
                  <a:pt x="21499" y="1"/>
                  <a:pt x="21517" y="1"/>
                  <a:pt x="21527" y="11"/>
                </a:cubicBezTo>
                <a:cubicBezTo>
                  <a:pt x="21538" y="22"/>
                  <a:pt x="21538" y="39"/>
                  <a:pt x="21527" y="50"/>
                </a:cubicBezTo>
                <a:lnTo>
                  <a:pt x="21284" y="289"/>
                </a:lnTo>
                <a:cubicBezTo>
                  <a:pt x="21277" y="297"/>
                  <a:pt x="21270" y="300"/>
                  <a:pt x="21263" y="300"/>
                </a:cubicBezTo>
                <a:close/>
                <a:moveTo>
                  <a:pt x="20780" y="300"/>
                </a:moveTo>
                <a:cubicBezTo>
                  <a:pt x="20773" y="300"/>
                  <a:pt x="20766" y="297"/>
                  <a:pt x="20763" y="293"/>
                </a:cubicBezTo>
                <a:cubicBezTo>
                  <a:pt x="20752" y="282"/>
                  <a:pt x="20752" y="265"/>
                  <a:pt x="20763" y="254"/>
                </a:cubicBezTo>
                <a:lnTo>
                  <a:pt x="21006" y="11"/>
                </a:lnTo>
                <a:cubicBezTo>
                  <a:pt x="21016" y="1"/>
                  <a:pt x="21034" y="1"/>
                  <a:pt x="21045" y="11"/>
                </a:cubicBezTo>
                <a:cubicBezTo>
                  <a:pt x="21055" y="22"/>
                  <a:pt x="21055" y="39"/>
                  <a:pt x="21045" y="50"/>
                </a:cubicBezTo>
                <a:lnTo>
                  <a:pt x="20805" y="293"/>
                </a:lnTo>
                <a:cubicBezTo>
                  <a:pt x="20794" y="297"/>
                  <a:pt x="20787" y="300"/>
                  <a:pt x="20780" y="300"/>
                </a:cubicBezTo>
                <a:close/>
                <a:moveTo>
                  <a:pt x="20298" y="300"/>
                </a:moveTo>
                <a:cubicBezTo>
                  <a:pt x="20291" y="300"/>
                  <a:pt x="20284" y="297"/>
                  <a:pt x="20280" y="293"/>
                </a:cubicBezTo>
                <a:cubicBezTo>
                  <a:pt x="20269" y="282"/>
                  <a:pt x="20269" y="265"/>
                  <a:pt x="20280" y="254"/>
                </a:cubicBezTo>
                <a:lnTo>
                  <a:pt x="20523" y="11"/>
                </a:lnTo>
                <a:cubicBezTo>
                  <a:pt x="20534" y="1"/>
                  <a:pt x="20551" y="1"/>
                  <a:pt x="20562" y="11"/>
                </a:cubicBezTo>
                <a:cubicBezTo>
                  <a:pt x="20572" y="22"/>
                  <a:pt x="20572" y="39"/>
                  <a:pt x="20562" y="50"/>
                </a:cubicBezTo>
                <a:lnTo>
                  <a:pt x="20319" y="293"/>
                </a:lnTo>
                <a:cubicBezTo>
                  <a:pt x="20312" y="297"/>
                  <a:pt x="20305" y="300"/>
                  <a:pt x="20298" y="300"/>
                </a:cubicBezTo>
                <a:close/>
                <a:moveTo>
                  <a:pt x="19815" y="300"/>
                </a:moveTo>
                <a:cubicBezTo>
                  <a:pt x="19808" y="300"/>
                  <a:pt x="19801" y="297"/>
                  <a:pt x="19797" y="293"/>
                </a:cubicBezTo>
                <a:cubicBezTo>
                  <a:pt x="19787" y="282"/>
                  <a:pt x="19787" y="265"/>
                  <a:pt x="19797" y="254"/>
                </a:cubicBezTo>
                <a:lnTo>
                  <a:pt x="20037" y="11"/>
                </a:lnTo>
                <a:cubicBezTo>
                  <a:pt x="20048" y="1"/>
                  <a:pt x="20065" y="1"/>
                  <a:pt x="20076" y="11"/>
                </a:cubicBezTo>
                <a:cubicBezTo>
                  <a:pt x="20086" y="22"/>
                  <a:pt x="20086" y="39"/>
                  <a:pt x="20076" y="50"/>
                </a:cubicBezTo>
                <a:lnTo>
                  <a:pt x="19833" y="293"/>
                </a:lnTo>
                <a:cubicBezTo>
                  <a:pt x="19829" y="297"/>
                  <a:pt x="19822" y="300"/>
                  <a:pt x="19815" y="300"/>
                </a:cubicBezTo>
                <a:close/>
                <a:moveTo>
                  <a:pt x="19332" y="300"/>
                </a:moveTo>
                <a:cubicBezTo>
                  <a:pt x="19325" y="300"/>
                  <a:pt x="19318" y="297"/>
                  <a:pt x="19315" y="293"/>
                </a:cubicBezTo>
                <a:cubicBezTo>
                  <a:pt x="19304" y="282"/>
                  <a:pt x="19304" y="265"/>
                  <a:pt x="19315" y="254"/>
                </a:cubicBezTo>
                <a:lnTo>
                  <a:pt x="19558" y="11"/>
                </a:lnTo>
                <a:cubicBezTo>
                  <a:pt x="19568" y="1"/>
                  <a:pt x="19586" y="1"/>
                  <a:pt x="19597" y="11"/>
                </a:cubicBezTo>
                <a:cubicBezTo>
                  <a:pt x="19607" y="22"/>
                  <a:pt x="19607" y="39"/>
                  <a:pt x="19597" y="50"/>
                </a:cubicBezTo>
                <a:lnTo>
                  <a:pt x="19354" y="293"/>
                </a:lnTo>
                <a:cubicBezTo>
                  <a:pt x="19346" y="297"/>
                  <a:pt x="19339" y="300"/>
                  <a:pt x="19332" y="300"/>
                </a:cubicBezTo>
                <a:close/>
                <a:moveTo>
                  <a:pt x="18850" y="300"/>
                </a:moveTo>
                <a:cubicBezTo>
                  <a:pt x="18843" y="300"/>
                  <a:pt x="18836" y="297"/>
                  <a:pt x="18832" y="293"/>
                </a:cubicBezTo>
                <a:cubicBezTo>
                  <a:pt x="18822" y="282"/>
                  <a:pt x="18822" y="265"/>
                  <a:pt x="18832" y="254"/>
                </a:cubicBezTo>
                <a:lnTo>
                  <a:pt x="19075" y="11"/>
                </a:lnTo>
                <a:cubicBezTo>
                  <a:pt x="19086" y="1"/>
                  <a:pt x="19103" y="1"/>
                  <a:pt x="19114" y="11"/>
                </a:cubicBezTo>
                <a:cubicBezTo>
                  <a:pt x="19125" y="22"/>
                  <a:pt x="19125" y="39"/>
                  <a:pt x="19114" y="50"/>
                </a:cubicBezTo>
                <a:lnTo>
                  <a:pt x="18874" y="293"/>
                </a:lnTo>
                <a:cubicBezTo>
                  <a:pt x="18864" y="297"/>
                  <a:pt x="18857" y="300"/>
                  <a:pt x="18850" y="300"/>
                </a:cubicBezTo>
                <a:close/>
                <a:moveTo>
                  <a:pt x="18367" y="300"/>
                </a:moveTo>
                <a:cubicBezTo>
                  <a:pt x="18360" y="300"/>
                  <a:pt x="18353" y="297"/>
                  <a:pt x="18350" y="293"/>
                </a:cubicBezTo>
                <a:cubicBezTo>
                  <a:pt x="18339" y="282"/>
                  <a:pt x="18339" y="265"/>
                  <a:pt x="18350" y="254"/>
                </a:cubicBezTo>
                <a:lnTo>
                  <a:pt x="18593" y="11"/>
                </a:lnTo>
                <a:cubicBezTo>
                  <a:pt x="18603" y="1"/>
                  <a:pt x="18621" y="1"/>
                  <a:pt x="18631" y="11"/>
                </a:cubicBezTo>
                <a:cubicBezTo>
                  <a:pt x="18642" y="22"/>
                  <a:pt x="18642" y="39"/>
                  <a:pt x="18631" y="50"/>
                </a:cubicBezTo>
                <a:lnTo>
                  <a:pt x="18388" y="293"/>
                </a:lnTo>
                <a:cubicBezTo>
                  <a:pt x="18381" y="297"/>
                  <a:pt x="18374" y="300"/>
                  <a:pt x="18367" y="300"/>
                </a:cubicBezTo>
                <a:close/>
                <a:moveTo>
                  <a:pt x="17884" y="300"/>
                </a:moveTo>
                <a:cubicBezTo>
                  <a:pt x="17877" y="300"/>
                  <a:pt x="17870" y="297"/>
                  <a:pt x="17867" y="293"/>
                </a:cubicBezTo>
                <a:cubicBezTo>
                  <a:pt x="17856" y="282"/>
                  <a:pt x="17856" y="265"/>
                  <a:pt x="17867" y="254"/>
                </a:cubicBezTo>
                <a:lnTo>
                  <a:pt x="18110" y="11"/>
                </a:lnTo>
                <a:cubicBezTo>
                  <a:pt x="18121" y="1"/>
                  <a:pt x="18138" y="1"/>
                  <a:pt x="18149" y="11"/>
                </a:cubicBezTo>
                <a:cubicBezTo>
                  <a:pt x="18159" y="22"/>
                  <a:pt x="18159" y="39"/>
                  <a:pt x="18149" y="50"/>
                </a:cubicBezTo>
                <a:lnTo>
                  <a:pt x="17906" y="289"/>
                </a:lnTo>
                <a:cubicBezTo>
                  <a:pt x="17899" y="297"/>
                  <a:pt x="17892" y="300"/>
                  <a:pt x="17884" y="300"/>
                </a:cubicBezTo>
                <a:close/>
                <a:moveTo>
                  <a:pt x="17402" y="300"/>
                </a:moveTo>
                <a:cubicBezTo>
                  <a:pt x="17395" y="300"/>
                  <a:pt x="17388" y="297"/>
                  <a:pt x="17384" y="293"/>
                </a:cubicBezTo>
                <a:cubicBezTo>
                  <a:pt x="17374" y="282"/>
                  <a:pt x="17374" y="265"/>
                  <a:pt x="17384" y="254"/>
                </a:cubicBezTo>
                <a:lnTo>
                  <a:pt x="17627" y="11"/>
                </a:lnTo>
                <a:cubicBezTo>
                  <a:pt x="17638" y="1"/>
                  <a:pt x="17655" y="1"/>
                  <a:pt x="17666" y="11"/>
                </a:cubicBezTo>
                <a:cubicBezTo>
                  <a:pt x="17677" y="22"/>
                  <a:pt x="17677" y="39"/>
                  <a:pt x="17666" y="50"/>
                </a:cubicBezTo>
                <a:lnTo>
                  <a:pt x="17423" y="293"/>
                </a:lnTo>
                <a:cubicBezTo>
                  <a:pt x="17416" y="297"/>
                  <a:pt x="17409" y="300"/>
                  <a:pt x="17402" y="300"/>
                </a:cubicBezTo>
                <a:close/>
                <a:moveTo>
                  <a:pt x="16919" y="300"/>
                </a:moveTo>
                <a:cubicBezTo>
                  <a:pt x="16912" y="300"/>
                  <a:pt x="16905" y="297"/>
                  <a:pt x="16902" y="293"/>
                </a:cubicBezTo>
                <a:cubicBezTo>
                  <a:pt x="16891" y="282"/>
                  <a:pt x="16891" y="265"/>
                  <a:pt x="16902" y="254"/>
                </a:cubicBezTo>
                <a:lnTo>
                  <a:pt x="17145" y="11"/>
                </a:lnTo>
                <a:cubicBezTo>
                  <a:pt x="17155" y="1"/>
                  <a:pt x="17173" y="1"/>
                  <a:pt x="17183" y="11"/>
                </a:cubicBezTo>
                <a:cubicBezTo>
                  <a:pt x="17194" y="22"/>
                  <a:pt x="17194" y="39"/>
                  <a:pt x="17183" y="50"/>
                </a:cubicBezTo>
                <a:lnTo>
                  <a:pt x="16940" y="289"/>
                </a:lnTo>
                <a:cubicBezTo>
                  <a:pt x="16933" y="297"/>
                  <a:pt x="16926" y="300"/>
                  <a:pt x="16919" y="300"/>
                </a:cubicBezTo>
                <a:close/>
                <a:moveTo>
                  <a:pt x="16437" y="300"/>
                </a:moveTo>
                <a:cubicBezTo>
                  <a:pt x="16430" y="300"/>
                  <a:pt x="16422" y="297"/>
                  <a:pt x="16419" y="293"/>
                </a:cubicBezTo>
                <a:cubicBezTo>
                  <a:pt x="16408" y="282"/>
                  <a:pt x="16408" y="265"/>
                  <a:pt x="16419" y="254"/>
                </a:cubicBezTo>
                <a:lnTo>
                  <a:pt x="16662" y="11"/>
                </a:lnTo>
                <a:cubicBezTo>
                  <a:pt x="16673" y="1"/>
                  <a:pt x="16691" y="0"/>
                  <a:pt x="16701" y="11"/>
                </a:cubicBezTo>
                <a:cubicBezTo>
                  <a:pt x="16712" y="21"/>
                  <a:pt x="16711" y="39"/>
                  <a:pt x="16701" y="50"/>
                </a:cubicBezTo>
                <a:lnTo>
                  <a:pt x="16458" y="293"/>
                </a:lnTo>
                <a:cubicBezTo>
                  <a:pt x="16451" y="297"/>
                  <a:pt x="16444" y="300"/>
                  <a:pt x="16437" y="300"/>
                </a:cubicBezTo>
                <a:close/>
                <a:moveTo>
                  <a:pt x="15954" y="300"/>
                </a:moveTo>
                <a:cubicBezTo>
                  <a:pt x="15947" y="300"/>
                  <a:pt x="15940" y="297"/>
                  <a:pt x="15936" y="293"/>
                </a:cubicBezTo>
                <a:cubicBezTo>
                  <a:pt x="15926" y="282"/>
                  <a:pt x="15926" y="265"/>
                  <a:pt x="15936" y="254"/>
                </a:cubicBezTo>
                <a:lnTo>
                  <a:pt x="16179" y="11"/>
                </a:lnTo>
                <a:cubicBezTo>
                  <a:pt x="16190" y="1"/>
                  <a:pt x="16208" y="0"/>
                  <a:pt x="16218" y="11"/>
                </a:cubicBezTo>
                <a:cubicBezTo>
                  <a:pt x="16229" y="21"/>
                  <a:pt x="16229" y="39"/>
                  <a:pt x="16218" y="50"/>
                </a:cubicBezTo>
                <a:lnTo>
                  <a:pt x="15975" y="289"/>
                </a:lnTo>
                <a:cubicBezTo>
                  <a:pt x="15968" y="297"/>
                  <a:pt x="15961" y="300"/>
                  <a:pt x="15954" y="300"/>
                </a:cubicBezTo>
                <a:close/>
                <a:moveTo>
                  <a:pt x="15471" y="300"/>
                </a:moveTo>
                <a:cubicBezTo>
                  <a:pt x="15464" y="300"/>
                  <a:pt x="15457" y="297"/>
                  <a:pt x="15454" y="293"/>
                </a:cubicBezTo>
                <a:cubicBezTo>
                  <a:pt x="15443" y="282"/>
                  <a:pt x="15443" y="265"/>
                  <a:pt x="15454" y="254"/>
                </a:cubicBezTo>
                <a:lnTo>
                  <a:pt x="15693" y="11"/>
                </a:lnTo>
                <a:cubicBezTo>
                  <a:pt x="15704" y="1"/>
                  <a:pt x="15721" y="0"/>
                  <a:pt x="15732" y="11"/>
                </a:cubicBezTo>
                <a:cubicBezTo>
                  <a:pt x="15743" y="21"/>
                  <a:pt x="15743" y="39"/>
                  <a:pt x="15732" y="50"/>
                </a:cubicBezTo>
                <a:lnTo>
                  <a:pt x="15489" y="293"/>
                </a:lnTo>
                <a:cubicBezTo>
                  <a:pt x="15485" y="297"/>
                  <a:pt x="15478" y="300"/>
                  <a:pt x="15471" y="300"/>
                </a:cubicBezTo>
                <a:close/>
                <a:moveTo>
                  <a:pt x="14989" y="300"/>
                </a:moveTo>
                <a:cubicBezTo>
                  <a:pt x="14982" y="300"/>
                  <a:pt x="14975" y="297"/>
                  <a:pt x="14971" y="293"/>
                </a:cubicBezTo>
                <a:cubicBezTo>
                  <a:pt x="14960" y="282"/>
                  <a:pt x="14960" y="265"/>
                  <a:pt x="14971" y="254"/>
                </a:cubicBezTo>
                <a:lnTo>
                  <a:pt x="15214" y="11"/>
                </a:lnTo>
                <a:cubicBezTo>
                  <a:pt x="15225" y="1"/>
                  <a:pt x="15243" y="0"/>
                  <a:pt x="15253" y="11"/>
                </a:cubicBezTo>
                <a:cubicBezTo>
                  <a:pt x="15264" y="21"/>
                  <a:pt x="15263" y="39"/>
                  <a:pt x="15253" y="50"/>
                </a:cubicBezTo>
                <a:lnTo>
                  <a:pt x="15010" y="293"/>
                </a:lnTo>
                <a:cubicBezTo>
                  <a:pt x="15003" y="297"/>
                  <a:pt x="14996" y="300"/>
                  <a:pt x="14989" y="300"/>
                </a:cubicBezTo>
                <a:close/>
                <a:moveTo>
                  <a:pt x="14506" y="300"/>
                </a:moveTo>
                <a:cubicBezTo>
                  <a:pt x="14499" y="300"/>
                  <a:pt x="14492" y="297"/>
                  <a:pt x="14488" y="293"/>
                </a:cubicBezTo>
                <a:cubicBezTo>
                  <a:pt x="14478" y="282"/>
                  <a:pt x="14478" y="265"/>
                  <a:pt x="14488" y="254"/>
                </a:cubicBezTo>
                <a:lnTo>
                  <a:pt x="14731" y="11"/>
                </a:lnTo>
                <a:cubicBezTo>
                  <a:pt x="14742" y="1"/>
                  <a:pt x="14760" y="0"/>
                  <a:pt x="14770" y="11"/>
                </a:cubicBezTo>
                <a:cubicBezTo>
                  <a:pt x="14781" y="21"/>
                  <a:pt x="14781" y="39"/>
                  <a:pt x="14770" y="50"/>
                </a:cubicBezTo>
                <a:lnTo>
                  <a:pt x="14531" y="293"/>
                </a:lnTo>
                <a:cubicBezTo>
                  <a:pt x="14520" y="297"/>
                  <a:pt x="14513" y="300"/>
                  <a:pt x="14506" y="300"/>
                </a:cubicBezTo>
                <a:close/>
                <a:moveTo>
                  <a:pt x="14023" y="300"/>
                </a:moveTo>
                <a:cubicBezTo>
                  <a:pt x="14016" y="300"/>
                  <a:pt x="14009" y="297"/>
                  <a:pt x="14006" y="293"/>
                </a:cubicBezTo>
                <a:cubicBezTo>
                  <a:pt x="13995" y="282"/>
                  <a:pt x="13995" y="265"/>
                  <a:pt x="14006" y="254"/>
                </a:cubicBezTo>
                <a:lnTo>
                  <a:pt x="14249" y="11"/>
                </a:lnTo>
                <a:cubicBezTo>
                  <a:pt x="14259" y="1"/>
                  <a:pt x="14278" y="0"/>
                  <a:pt x="14288" y="11"/>
                </a:cubicBezTo>
                <a:cubicBezTo>
                  <a:pt x="14299" y="21"/>
                  <a:pt x="14298" y="39"/>
                  <a:pt x="14288" y="50"/>
                </a:cubicBezTo>
                <a:lnTo>
                  <a:pt x="14045" y="293"/>
                </a:lnTo>
                <a:cubicBezTo>
                  <a:pt x="14037" y="297"/>
                  <a:pt x="14030" y="300"/>
                  <a:pt x="14023" y="300"/>
                </a:cubicBezTo>
                <a:close/>
                <a:moveTo>
                  <a:pt x="13541" y="300"/>
                </a:moveTo>
                <a:cubicBezTo>
                  <a:pt x="13534" y="300"/>
                  <a:pt x="13527" y="297"/>
                  <a:pt x="13523" y="293"/>
                </a:cubicBezTo>
                <a:cubicBezTo>
                  <a:pt x="13513" y="282"/>
                  <a:pt x="13513" y="265"/>
                  <a:pt x="13523" y="254"/>
                </a:cubicBezTo>
                <a:lnTo>
                  <a:pt x="13763" y="11"/>
                </a:lnTo>
                <a:cubicBezTo>
                  <a:pt x="13773" y="1"/>
                  <a:pt x="13791" y="0"/>
                  <a:pt x="13801" y="11"/>
                </a:cubicBezTo>
                <a:cubicBezTo>
                  <a:pt x="13812" y="21"/>
                  <a:pt x="13812" y="39"/>
                  <a:pt x="13801" y="50"/>
                </a:cubicBezTo>
                <a:lnTo>
                  <a:pt x="13558" y="293"/>
                </a:lnTo>
                <a:cubicBezTo>
                  <a:pt x="13555" y="297"/>
                  <a:pt x="13548" y="300"/>
                  <a:pt x="13541" y="300"/>
                </a:cubicBezTo>
                <a:close/>
                <a:moveTo>
                  <a:pt x="13058" y="300"/>
                </a:moveTo>
                <a:cubicBezTo>
                  <a:pt x="13051" y="300"/>
                  <a:pt x="13044" y="297"/>
                  <a:pt x="13041" y="293"/>
                </a:cubicBezTo>
                <a:cubicBezTo>
                  <a:pt x="13030" y="282"/>
                  <a:pt x="13030" y="265"/>
                  <a:pt x="13041" y="254"/>
                </a:cubicBezTo>
                <a:lnTo>
                  <a:pt x="13284" y="11"/>
                </a:lnTo>
                <a:cubicBezTo>
                  <a:pt x="13294" y="1"/>
                  <a:pt x="13312" y="0"/>
                  <a:pt x="13322" y="11"/>
                </a:cubicBezTo>
                <a:cubicBezTo>
                  <a:pt x="13333" y="21"/>
                  <a:pt x="13333" y="39"/>
                  <a:pt x="13322" y="50"/>
                </a:cubicBezTo>
                <a:lnTo>
                  <a:pt x="13079" y="293"/>
                </a:lnTo>
                <a:cubicBezTo>
                  <a:pt x="13072" y="297"/>
                  <a:pt x="13065" y="300"/>
                  <a:pt x="13058" y="300"/>
                </a:cubicBezTo>
                <a:close/>
                <a:moveTo>
                  <a:pt x="12575" y="300"/>
                </a:moveTo>
                <a:cubicBezTo>
                  <a:pt x="12568" y="300"/>
                  <a:pt x="12561" y="297"/>
                  <a:pt x="12558" y="293"/>
                </a:cubicBezTo>
                <a:cubicBezTo>
                  <a:pt x="12547" y="282"/>
                  <a:pt x="12547" y="265"/>
                  <a:pt x="12558" y="254"/>
                </a:cubicBezTo>
                <a:lnTo>
                  <a:pt x="12801" y="11"/>
                </a:lnTo>
                <a:cubicBezTo>
                  <a:pt x="12812" y="1"/>
                  <a:pt x="12830" y="0"/>
                  <a:pt x="12840" y="11"/>
                </a:cubicBezTo>
                <a:cubicBezTo>
                  <a:pt x="12851" y="21"/>
                  <a:pt x="12850" y="39"/>
                  <a:pt x="12840" y="50"/>
                </a:cubicBezTo>
                <a:lnTo>
                  <a:pt x="12597" y="289"/>
                </a:lnTo>
                <a:cubicBezTo>
                  <a:pt x="12590" y="297"/>
                  <a:pt x="12583" y="300"/>
                  <a:pt x="12575" y="300"/>
                </a:cubicBezTo>
                <a:close/>
                <a:moveTo>
                  <a:pt x="12093" y="300"/>
                </a:moveTo>
                <a:cubicBezTo>
                  <a:pt x="12086" y="300"/>
                  <a:pt x="12079" y="297"/>
                  <a:pt x="12075" y="293"/>
                </a:cubicBezTo>
                <a:cubicBezTo>
                  <a:pt x="12065" y="282"/>
                  <a:pt x="12065" y="265"/>
                  <a:pt x="12075" y="254"/>
                </a:cubicBezTo>
                <a:lnTo>
                  <a:pt x="12318" y="11"/>
                </a:lnTo>
                <a:cubicBezTo>
                  <a:pt x="12329" y="1"/>
                  <a:pt x="12347" y="0"/>
                  <a:pt x="12357" y="11"/>
                </a:cubicBezTo>
                <a:cubicBezTo>
                  <a:pt x="12368" y="21"/>
                  <a:pt x="12368" y="39"/>
                  <a:pt x="12357" y="50"/>
                </a:cubicBezTo>
                <a:lnTo>
                  <a:pt x="12114" y="293"/>
                </a:lnTo>
                <a:cubicBezTo>
                  <a:pt x="12107" y="297"/>
                  <a:pt x="12100" y="300"/>
                  <a:pt x="12093" y="300"/>
                </a:cubicBezTo>
                <a:close/>
                <a:moveTo>
                  <a:pt x="11611" y="300"/>
                </a:moveTo>
                <a:cubicBezTo>
                  <a:pt x="11604" y="300"/>
                  <a:pt x="11597" y="297"/>
                  <a:pt x="11594" y="293"/>
                </a:cubicBezTo>
                <a:cubicBezTo>
                  <a:pt x="11583" y="282"/>
                  <a:pt x="11583" y="265"/>
                  <a:pt x="11594" y="254"/>
                </a:cubicBezTo>
                <a:lnTo>
                  <a:pt x="11836" y="11"/>
                </a:lnTo>
                <a:cubicBezTo>
                  <a:pt x="11846" y="1"/>
                  <a:pt x="11864" y="0"/>
                  <a:pt x="11874" y="11"/>
                </a:cubicBezTo>
                <a:cubicBezTo>
                  <a:pt x="11885" y="21"/>
                  <a:pt x="11885" y="39"/>
                  <a:pt x="11874" y="50"/>
                </a:cubicBezTo>
                <a:lnTo>
                  <a:pt x="11632" y="289"/>
                </a:lnTo>
                <a:cubicBezTo>
                  <a:pt x="11625" y="297"/>
                  <a:pt x="11618" y="300"/>
                  <a:pt x="11611" y="300"/>
                </a:cubicBezTo>
                <a:close/>
                <a:moveTo>
                  <a:pt x="11129" y="300"/>
                </a:moveTo>
                <a:cubicBezTo>
                  <a:pt x="11122" y="300"/>
                  <a:pt x="11114" y="297"/>
                  <a:pt x="11111" y="293"/>
                </a:cubicBezTo>
                <a:cubicBezTo>
                  <a:pt x="11100" y="282"/>
                  <a:pt x="11100" y="265"/>
                  <a:pt x="11111" y="254"/>
                </a:cubicBezTo>
                <a:lnTo>
                  <a:pt x="11354" y="11"/>
                </a:lnTo>
                <a:cubicBezTo>
                  <a:pt x="11365" y="1"/>
                  <a:pt x="11382" y="0"/>
                  <a:pt x="11393" y="11"/>
                </a:cubicBezTo>
                <a:cubicBezTo>
                  <a:pt x="11403" y="21"/>
                  <a:pt x="11403" y="39"/>
                  <a:pt x="11393" y="50"/>
                </a:cubicBezTo>
                <a:lnTo>
                  <a:pt x="11150" y="293"/>
                </a:lnTo>
                <a:cubicBezTo>
                  <a:pt x="11143" y="297"/>
                  <a:pt x="11136" y="300"/>
                  <a:pt x="11129" y="300"/>
                </a:cubicBezTo>
                <a:close/>
                <a:moveTo>
                  <a:pt x="10646" y="300"/>
                </a:moveTo>
                <a:cubicBezTo>
                  <a:pt x="10639" y="300"/>
                  <a:pt x="10632" y="297"/>
                  <a:pt x="10628" y="293"/>
                </a:cubicBezTo>
                <a:cubicBezTo>
                  <a:pt x="10618" y="282"/>
                  <a:pt x="10618" y="265"/>
                  <a:pt x="10628" y="254"/>
                </a:cubicBezTo>
                <a:lnTo>
                  <a:pt x="10871" y="11"/>
                </a:lnTo>
                <a:cubicBezTo>
                  <a:pt x="10882" y="1"/>
                  <a:pt x="10899" y="0"/>
                  <a:pt x="10910" y="11"/>
                </a:cubicBezTo>
                <a:cubicBezTo>
                  <a:pt x="10920" y="21"/>
                  <a:pt x="10921" y="39"/>
                  <a:pt x="10910" y="50"/>
                </a:cubicBezTo>
                <a:lnTo>
                  <a:pt x="10667" y="289"/>
                </a:lnTo>
                <a:cubicBezTo>
                  <a:pt x="10660" y="297"/>
                  <a:pt x="10653" y="300"/>
                  <a:pt x="10646" y="300"/>
                </a:cubicBezTo>
                <a:close/>
                <a:moveTo>
                  <a:pt x="10163" y="300"/>
                </a:moveTo>
                <a:cubicBezTo>
                  <a:pt x="10156" y="300"/>
                  <a:pt x="10149" y="297"/>
                  <a:pt x="10146" y="293"/>
                </a:cubicBezTo>
                <a:cubicBezTo>
                  <a:pt x="10135" y="282"/>
                  <a:pt x="10135" y="265"/>
                  <a:pt x="10146" y="254"/>
                </a:cubicBezTo>
                <a:lnTo>
                  <a:pt x="10389" y="11"/>
                </a:lnTo>
                <a:cubicBezTo>
                  <a:pt x="10399" y="1"/>
                  <a:pt x="10417" y="0"/>
                  <a:pt x="10428" y="11"/>
                </a:cubicBezTo>
                <a:cubicBezTo>
                  <a:pt x="10438" y="21"/>
                  <a:pt x="10438" y="39"/>
                  <a:pt x="10428" y="50"/>
                </a:cubicBezTo>
                <a:lnTo>
                  <a:pt x="10184" y="293"/>
                </a:lnTo>
                <a:cubicBezTo>
                  <a:pt x="10177" y="297"/>
                  <a:pt x="10170" y="300"/>
                  <a:pt x="10163" y="300"/>
                </a:cubicBezTo>
                <a:close/>
                <a:moveTo>
                  <a:pt x="9681" y="300"/>
                </a:moveTo>
                <a:cubicBezTo>
                  <a:pt x="9674" y="300"/>
                  <a:pt x="9667" y="297"/>
                  <a:pt x="9663" y="293"/>
                </a:cubicBezTo>
                <a:cubicBezTo>
                  <a:pt x="9652" y="282"/>
                  <a:pt x="9652" y="265"/>
                  <a:pt x="9663" y="254"/>
                </a:cubicBezTo>
                <a:lnTo>
                  <a:pt x="9906" y="11"/>
                </a:lnTo>
                <a:cubicBezTo>
                  <a:pt x="9917" y="1"/>
                  <a:pt x="9934" y="0"/>
                  <a:pt x="9945" y="11"/>
                </a:cubicBezTo>
                <a:cubicBezTo>
                  <a:pt x="9955" y="21"/>
                  <a:pt x="9955" y="39"/>
                  <a:pt x="9945" y="50"/>
                </a:cubicBezTo>
                <a:lnTo>
                  <a:pt x="9702" y="293"/>
                </a:lnTo>
                <a:cubicBezTo>
                  <a:pt x="9695" y="297"/>
                  <a:pt x="9688" y="300"/>
                  <a:pt x="9681" y="300"/>
                </a:cubicBezTo>
                <a:close/>
                <a:moveTo>
                  <a:pt x="9198" y="300"/>
                </a:moveTo>
                <a:cubicBezTo>
                  <a:pt x="9191" y="300"/>
                  <a:pt x="9184" y="297"/>
                  <a:pt x="9180" y="293"/>
                </a:cubicBezTo>
                <a:cubicBezTo>
                  <a:pt x="9170" y="282"/>
                  <a:pt x="9170" y="265"/>
                  <a:pt x="9180" y="254"/>
                </a:cubicBezTo>
                <a:lnTo>
                  <a:pt x="9420" y="11"/>
                </a:lnTo>
                <a:cubicBezTo>
                  <a:pt x="9431" y="1"/>
                  <a:pt x="9448" y="0"/>
                  <a:pt x="9459" y="11"/>
                </a:cubicBezTo>
                <a:cubicBezTo>
                  <a:pt x="9469" y="21"/>
                  <a:pt x="9469" y="39"/>
                  <a:pt x="9459" y="50"/>
                </a:cubicBezTo>
                <a:lnTo>
                  <a:pt x="9216" y="293"/>
                </a:lnTo>
                <a:cubicBezTo>
                  <a:pt x="9212" y="297"/>
                  <a:pt x="9205" y="300"/>
                  <a:pt x="9198" y="300"/>
                </a:cubicBezTo>
                <a:close/>
                <a:moveTo>
                  <a:pt x="8715" y="300"/>
                </a:moveTo>
                <a:cubicBezTo>
                  <a:pt x="8708" y="300"/>
                  <a:pt x="8701" y="297"/>
                  <a:pt x="8698" y="293"/>
                </a:cubicBezTo>
                <a:cubicBezTo>
                  <a:pt x="8687" y="282"/>
                  <a:pt x="8687" y="265"/>
                  <a:pt x="8698" y="254"/>
                </a:cubicBezTo>
                <a:lnTo>
                  <a:pt x="8941" y="11"/>
                </a:lnTo>
                <a:cubicBezTo>
                  <a:pt x="8951" y="1"/>
                  <a:pt x="8969" y="0"/>
                  <a:pt x="8980" y="11"/>
                </a:cubicBezTo>
                <a:cubicBezTo>
                  <a:pt x="8990" y="21"/>
                  <a:pt x="8990" y="39"/>
                  <a:pt x="8980" y="50"/>
                </a:cubicBezTo>
                <a:lnTo>
                  <a:pt x="8737" y="293"/>
                </a:lnTo>
                <a:cubicBezTo>
                  <a:pt x="8730" y="297"/>
                  <a:pt x="8722" y="300"/>
                  <a:pt x="8715" y="300"/>
                </a:cubicBezTo>
                <a:close/>
                <a:moveTo>
                  <a:pt x="8233" y="300"/>
                </a:moveTo>
                <a:cubicBezTo>
                  <a:pt x="8226" y="300"/>
                  <a:pt x="8219" y="297"/>
                  <a:pt x="8215" y="293"/>
                </a:cubicBezTo>
                <a:cubicBezTo>
                  <a:pt x="8205" y="282"/>
                  <a:pt x="8205" y="265"/>
                  <a:pt x="8215" y="254"/>
                </a:cubicBezTo>
                <a:lnTo>
                  <a:pt x="8458" y="11"/>
                </a:lnTo>
                <a:cubicBezTo>
                  <a:pt x="8469" y="1"/>
                  <a:pt x="8486" y="0"/>
                  <a:pt x="8497" y="11"/>
                </a:cubicBezTo>
                <a:cubicBezTo>
                  <a:pt x="8508" y="21"/>
                  <a:pt x="8508" y="39"/>
                  <a:pt x="8497" y="50"/>
                </a:cubicBezTo>
                <a:lnTo>
                  <a:pt x="8257" y="293"/>
                </a:lnTo>
                <a:cubicBezTo>
                  <a:pt x="8247" y="297"/>
                  <a:pt x="8240" y="300"/>
                  <a:pt x="8233" y="300"/>
                </a:cubicBezTo>
                <a:close/>
                <a:moveTo>
                  <a:pt x="7750" y="300"/>
                </a:moveTo>
                <a:cubicBezTo>
                  <a:pt x="7743" y="300"/>
                  <a:pt x="7736" y="297"/>
                  <a:pt x="7733" y="293"/>
                </a:cubicBezTo>
                <a:cubicBezTo>
                  <a:pt x="7722" y="282"/>
                  <a:pt x="7722" y="265"/>
                  <a:pt x="7733" y="254"/>
                </a:cubicBezTo>
                <a:lnTo>
                  <a:pt x="7976" y="11"/>
                </a:lnTo>
                <a:cubicBezTo>
                  <a:pt x="7986" y="1"/>
                  <a:pt x="8004" y="1"/>
                  <a:pt x="8014" y="11"/>
                </a:cubicBezTo>
                <a:cubicBezTo>
                  <a:pt x="8025" y="22"/>
                  <a:pt x="8025" y="39"/>
                  <a:pt x="8014" y="50"/>
                </a:cubicBezTo>
                <a:lnTo>
                  <a:pt x="7771" y="293"/>
                </a:lnTo>
                <a:cubicBezTo>
                  <a:pt x="7764" y="297"/>
                  <a:pt x="7757" y="300"/>
                  <a:pt x="7750" y="300"/>
                </a:cubicBezTo>
                <a:close/>
                <a:moveTo>
                  <a:pt x="7268" y="300"/>
                </a:moveTo>
                <a:cubicBezTo>
                  <a:pt x="7260" y="300"/>
                  <a:pt x="7253" y="297"/>
                  <a:pt x="7250" y="293"/>
                </a:cubicBezTo>
                <a:cubicBezTo>
                  <a:pt x="7239" y="282"/>
                  <a:pt x="7239" y="265"/>
                  <a:pt x="7250" y="254"/>
                </a:cubicBezTo>
                <a:lnTo>
                  <a:pt x="7493" y="11"/>
                </a:lnTo>
                <a:cubicBezTo>
                  <a:pt x="7504" y="1"/>
                  <a:pt x="7521" y="1"/>
                  <a:pt x="7532" y="11"/>
                </a:cubicBezTo>
                <a:cubicBezTo>
                  <a:pt x="7542" y="22"/>
                  <a:pt x="7542" y="39"/>
                  <a:pt x="7532" y="50"/>
                </a:cubicBezTo>
                <a:lnTo>
                  <a:pt x="7289" y="289"/>
                </a:lnTo>
                <a:cubicBezTo>
                  <a:pt x="7282" y="297"/>
                  <a:pt x="7275" y="300"/>
                  <a:pt x="7268" y="300"/>
                </a:cubicBezTo>
                <a:close/>
                <a:moveTo>
                  <a:pt x="6785" y="300"/>
                </a:moveTo>
                <a:cubicBezTo>
                  <a:pt x="6778" y="300"/>
                  <a:pt x="6771" y="297"/>
                  <a:pt x="6767" y="293"/>
                </a:cubicBezTo>
                <a:cubicBezTo>
                  <a:pt x="6757" y="282"/>
                  <a:pt x="6757" y="265"/>
                  <a:pt x="6767" y="254"/>
                </a:cubicBezTo>
                <a:lnTo>
                  <a:pt x="7010" y="11"/>
                </a:lnTo>
                <a:cubicBezTo>
                  <a:pt x="7021" y="1"/>
                  <a:pt x="7039" y="1"/>
                  <a:pt x="7049" y="11"/>
                </a:cubicBezTo>
                <a:cubicBezTo>
                  <a:pt x="7060" y="22"/>
                  <a:pt x="7060" y="39"/>
                  <a:pt x="7049" y="50"/>
                </a:cubicBezTo>
                <a:lnTo>
                  <a:pt x="6806" y="293"/>
                </a:lnTo>
                <a:cubicBezTo>
                  <a:pt x="6799" y="297"/>
                  <a:pt x="6792" y="300"/>
                  <a:pt x="6785" y="300"/>
                </a:cubicBezTo>
                <a:close/>
                <a:moveTo>
                  <a:pt x="6302" y="300"/>
                </a:moveTo>
                <a:cubicBezTo>
                  <a:pt x="6295" y="300"/>
                  <a:pt x="6288" y="297"/>
                  <a:pt x="6285" y="293"/>
                </a:cubicBezTo>
                <a:cubicBezTo>
                  <a:pt x="6274" y="282"/>
                  <a:pt x="6274" y="265"/>
                  <a:pt x="6285" y="254"/>
                </a:cubicBezTo>
                <a:lnTo>
                  <a:pt x="6528" y="11"/>
                </a:lnTo>
                <a:cubicBezTo>
                  <a:pt x="6538" y="1"/>
                  <a:pt x="6556" y="1"/>
                  <a:pt x="6566" y="11"/>
                </a:cubicBezTo>
                <a:cubicBezTo>
                  <a:pt x="6577" y="22"/>
                  <a:pt x="6577" y="39"/>
                  <a:pt x="6566" y="50"/>
                </a:cubicBezTo>
                <a:lnTo>
                  <a:pt x="6323" y="293"/>
                </a:lnTo>
                <a:cubicBezTo>
                  <a:pt x="6316" y="297"/>
                  <a:pt x="6309" y="300"/>
                  <a:pt x="6302" y="300"/>
                </a:cubicBezTo>
                <a:close/>
                <a:moveTo>
                  <a:pt x="5820" y="300"/>
                </a:moveTo>
                <a:cubicBezTo>
                  <a:pt x="5813" y="300"/>
                  <a:pt x="5806" y="297"/>
                  <a:pt x="5802" y="293"/>
                </a:cubicBezTo>
                <a:cubicBezTo>
                  <a:pt x="5791" y="282"/>
                  <a:pt x="5791" y="265"/>
                  <a:pt x="5802" y="254"/>
                </a:cubicBezTo>
                <a:lnTo>
                  <a:pt x="6045" y="11"/>
                </a:lnTo>
                <a:cubicBezTo>
                  <a:pt x="6056" y="1"/>
                  <a:pt x="6073" y="1"/>
                  <a:pt x="6084" y="11"/>
                </a:cubicBezTo>
                <a:cubicBezTo>
                  <a:pt x="6094" y="22"/>
                  <a:pt x="6094" y="39"/>
                  <a:pt x="6084" y="50"/>
                </a:cubicBezTo>
                <a:lnTo>
                  <a:pt x="5841" y="293"/>
                </a:lnTo>
                <a:cubicBezTo>
                  <a:pt x="5834" y="297"/>
                  <a:pt x="5827" y="300"/>
                  <a:pt x="5820" y="300"/>
                </a:cubicBezTo>
                <a:close/>
                <a:moveTo>
                  <a:pt x="5337" y="300"/>
                </a:moveTo>
                <a:cubicBezTo>
                  <a:pt x="5330" y="300"/>
                  <a:pt x="5323" y="297"/>
                  <a:pt x="5319" y="293"/>
                </a:cubicBezTo>
                <a:cubicBezTo>
                  <a:pt x="5309" y="282"/>
                  <a:pt x="5309" y="265"/>
                  <a:pt x="5319" y="254"/>
                </a:cubicBezTo>
                <a:lnTo>
                  <a:pt x="5562" y="11"/>
                </a:lnTo>
                <a:cubicBezTo>
                  <a:pt x="5573" y="1"/>
                  <a:pt x="5591" y="1"/>
                  <a:pt x="5601" y="11"/>
                </a:cubicBezTo>
                <a:cubicBezTo>
                  <a:pt x="5612" y="22"/>
                  <a:pt x="5612" y="39"/>
                  <a:pt x="5601" y="50"/>
                </a:cubicBezTo>
                <a:lnTo>
                  <a:pt x="5358" y="293"/>
                </a:lnTo>
                <a:cubicBezTo>
                  <a:pt x="5351" y="297"/>
                  <a:pt x="5344" y="300"/>
                  <a:pt x="5337" y="300"/>
                </a:cubicBezTo>
                <a:close/>
                <a:moveTo>
                  <a:pt x="4854" y="300"/>
                </a:moveTo>
                <a:cubicBezTo>
                  <a:pt x="4847" y="300"/>
                  <a:pt x="4840" y="297"/>
                  <a:pt x="4837" y="293"/>
                </a:cubicBezTo>
                <a:cubicBezTo>
                  <a:pt x="4826" y="282"/>
                  <a:pt x="4826" y="265"/>
                  <a:pt x="4837" y="254"/>
                </a:cubicBezTo>
                <a:lnTo>
                  <a:pt x="5080" y="11"/>
                </a:lnTo>
                <a:cubicBezTo>
                  <a:pt x="5090" y="1"/>
                  <a:pt x="5108" y="1"/>
                  <a:pt x="5119" y="11"/>
                </a:cubicBezTo>
                <a:cubicBezTo>
                  <a:pt x="5129" y="22"/>
                  <a:pt x="5129" y="39"/>
                  <a:pt x="5119" y="50"/>
                </a:cubicBezTo>
                <a:lnTo>
                  <a:pt x="4875" y="293"/>
                </a:lnTo>
                <a:cubicBezTo>
                  <a:pt x="4865" y="297"/>
                  <a:pt x="4861" y="300"/>
                  <a:pt x="4854" y="300"/>
                </a:cubicBezTo>
                <a:close/>
                <a:moveTo>
                  <a:pt x="4372" y="300"/>
                </a:moveTo>
                <a:cubicBezTo>
                  <a:pt x="4365" y="300"/>
                  <a:pt x="4358" y="297"/>
                  <a:pt x="4354" y="293"/>
                </a:cubicBezTo>
                <a:cubicBezTo>
                  <a:pt x="4344" y="282"/>
                  <a:pt x="4344" y="265"/>
                  <a:pt x="4354" y="254"/>
                </a:cubicBezTo>
                <a:lnTo>
                  <a:pt x="4597" y="11"/>
                </a:lnTo>
                <a:cubicBezTo>
                  <a:pt x="4608" y="1"/>
                  <a:pt x="4625" y="1"/>
                  <a:pt x="4636" y="11"/>
                </a:cubicBezTo>
                <a:cubicBezTo>
                  <a:pt x="4646" y="22"/>
                  <a:pt x="4646" y="39"/>
                  <a:pt x="4636" y="50"/>
                </a:cubicBezTo>
                <a:lnTo>
                  <a:pt x="4393" y="293"/>
                </a:lnTo>
                <a:cubicBezTo>
                  <a:pt x="4382" y="297"/>
                  <a:pt x="4379" y="300"/>
                  <a:pt x="4372" y="300"/>
                </a:cubicBezTo>
                <a:close/>
                <a:moveTo>
                  <a:pt x="3889" y="300"/>
                </a:moveTo>
                <a:cubicBezTo>
                  <a:pt x="3882" y="300"/>
                  <a:pt x="3875" y="297"/>
                  <a:pt x="3871" y="293"/>
                </a:cubicBezTo>
                <a:cubicBezTo>
                  <a:pt x="3861" y="282"/>
                  <a:pt x="3861" y="265"/>
                  <a:pt x="3871" y="254"/>
                </a:cubicBezTo>
                <a:lnTo>
                  <a:pt x="4115" y="11"/>
                </a:lnTo>
                <a:cubicBezTo>
                  <a:pt x="4125" y="1"/>
                  <a:pt x="4143" y="1"/>
                  <a:pt x="4153" y="11"/>
                </a:cubicBezTo>
                <a:cubicBezTo>
                  <a:pt x="4164" y="22"/>
                  <a:pt x="4164" y="39"/>
                  <a:pt x="4153" y="50"/>
                </a:cubicBezTo>
                <a:lnTo>
                  <a:pt x="3910" y="293"/>
                </a:lnTo>
                <a:cubicBezTo>
                  <a:pt x="3900" y="297"/>
                  <a:pt x="3896" y="300"/>
                  <a:pt x="3889" y="300"/>
                </a:cubicBezTo>
                <a:close/>
                <a:moveTo>
                  <a:pt x="3406" y="300"/>
                </a:moveTo>
                <a:cubicBezTo>
                  <a:pt x="3399" y="300"/>
                  <a:pt x="3392" y="297"/>
                  <a:pt x="3389" y="293"/>
                </a:cubicBezTo>
                <a:cubicBezTo>
                  <a:pt x="3378" y="282"/>
                  <a:pt x="3378" y="265"/>
                  <a:pt x="3389" y="254"/>
                </a:cubicBezTo>
                <a:lnTo>
                  <a:pt x="3632" y="11"/>
                </a:lnTo>
                <a:cubicBezTo>
                  <a:pt x="3642" y="1"/>
                  <a:pt x="3660" y="1"/>
                  <a:pt x="3671" y="11"/>
                </a:cubicBezTo>
                <a:cubicBezTo>
                  <a:pt x="3681" y="22"/>
                  <a:pt x="3681" y="39"/>
                  <a:pt x="3671" y="50"/>
                </a:cubicBezTo>
                <a:lnTo>
                  <a:pt x="3428" y="293"/>
                </a:lnTo>
                <a:cubicBezTo>
                  <a:pt x="3417" y="297"/>
                  <a:pt x="3413" y="300"/>
                  <a:pt x="3406" y="300"/>
                </a:cubicBezTo>
                <a:close/>
                <a:moveTo>
                  <a:pt x="2924" y="300"/>
                </a:moveTo>
                <a:cubicBezTo>
                  <a:pt x="2917" y="300"/>
                  <a:pt x="2910" y="297"/>
                  <a:pt x="2906" y="293"/>
                </a:cubicBezTo>
                <a:cubicBezTo>
                  <a:pt x="2896" y="282"/>
                  <a:pt x="2896" y="265"/>
                  <a:pt x="2906" y="254"/>
                </a:cubicBezTo>
                <a:lnTo>
                  <a:pt x="3149" y="11"/>
                </a:lnTo>
                <a:cubicBezTo>
                  <a:pt x="3160" y="1"/>
                  <a:pt x="3177" y="0"/>
                  <a:pt x="3188" y="11"/>
                </a:cubicBezTo>
                <a:cubicBezTo>
                  <a:pt x="3199" y="21"/>
                  <a:pt x="3199" y="39"/>
                  <a:pt x="3188" y="50"/>
                </a:cubicBezTo>
                <a:lnTo>
                  <a:pt x="2945" y="293"/>
                </a:lnTo>
                <a:cubicBezTo>
                  <a:pt x="2934" y="297"/>
                  <a:pt x="2931" y="300"/>
                  <a:pt x="2924" y="300"/>
                </a:cubicBezTo>
                <a:close/>
                <a:moveTo>
                  <a:pt x="2441" y="300"/>
                </a:moveTo>
                <a:cubicBezTo>
                  <a:pt x="2434" y="300"/>
                  <a:pt x="2427" y="297"/>
                  <a:pt x="2424" y="293"/>
                </a:cubicBezTo>
                <a:cubicBezTo>
                  <a:pt x="2413" y="282"/>
                  <a:pt x="2413" y="265"/>
                  <a:pt x="2424" y="254"/>
                </a:cubicBezTo>
                <a:lnTo>
                  <a:pt x="2667" y="11"/>
                </a:lnTo>
                <a:cubicBezTo>
                  <a:pt x="2677" y="1"/>
                  <a:pt x="2694" y="0"/>
                  <a:pt x="2705" y="11"/>
                </a:cubicBezTo>
                <a:cubicBezTo>
                  <a:pt x="2715" y="21"/>
                  <a:pt x="2716" y="39"/>
                  <a:pt x="2705" y="50"/>
                </a:cubicBezTo>
                <a:lnTo>
                  <a:pt x="2462" y="293"/>
                </a:lnTo>
                <a:cubicBezTo>
                  <a:pt x="2452" y="297"/>
                  <a:pt x="2448" y="300"/>
                  <a:pt x="2441" y="300"/>
                </a:cubicBezTo>
                <a:close/>
                <a:moveTo>
                  <a:pt x="1959" y="300"/>
                </a:moveTo>
                <a:cubicBezTo>
                  <a:pt x="1951" y="300"/>
                  <a:pt x="1944" y="297"/>
                  <a:pt x="1941" y="293"/>
                </a:cubicBezTo>
                <a:cubicBezTo>
                  <a:pt x="1930" y="282"/>
                  <a:pt x="1930" y="265"/>
                  <a:pt x="1941" y="254"/>
                </a:cubicBezTo>
                <a:lnTo>
                  <a:pt x="2184" y="11"/>
                </a:lnTo>
                <a:cubicBezTo>
                  <a:pt x="2195" y="1"/>
                  <a:pt x="2212" y="0"/>
                  <a:pt x="2223" y="11"/>
                </a:cubicBezTo>
                <a:cubicBezTo>
                  <a:pt x="2233" y="21"/>
                  <a:pt x="2233" y="39"/>
                  <a:pt x="2223" y="50"/>
                </a:cubicBezTo>
                <a:lnTo>
                  <a:pt x="1980" y="293"/>
                </a:lnTo>
                <a:cubicBezTo>
                  <a:pt x="1969" y="297"/>
                  <a:pt x="1966" y="300"/>
                  <a:pt x="1959" y="300"/>
                </a:cubicBezTo>
                <a:close/>
                <a:moveTo>
                  <a:pt x="1476" y="300"/>
                </a:moveTo>
                <a:cubicBezTo>
                  <a:pt x="1469" y="300"/>
                  <a:pt x="1462" y="297"/>
                  <a:pt x="1458" y="293"/>
                </a:cubicBezTo>
                <a:cubicBezTo>
                  <a:pt x="1448" y="282"/>
                  <a:pt x="1448" y="265"/>
                  <a:pt x="1458" y="254"/>
                </a:cubicBezTo>
                <a:lnTo>
                  <a:pt x="1701" y="11"/>
                </a:lnTo>
                <a:cubicBezTo>
                  <a:pt x="1712" y="1"/>
                  <a:pt x="1729" y="0"/>
                  <a:pt x="1740" y="11"/>
                </a:cubicBezTo>
                <a:cubicBezTo>
                  <a:pt x="1750" y="21"/>
                  <a:pt x="1751" y="39"/>
                  <a:pt x="1740" y="50"/>
                </a:cubicBezTo>
                <a:lnTo>
                  <a:pt x="1497" y="293"/>
                </a:lnTo>
                <a:cubicBezTo>
                  <a:pt x="1486" y="297"/>
                  <a:pt x="1483" y="300"/>
                  <a:pt x="1476" y="300"/>
                </a:cubicBezTo>
                <a:close/>
                <a:moveTo>
                  <a:pt x="993" y="300"/>
                </a:moveTo>
                <a:cubicBezTo>
                  <a:pt x="986" y="300"/>
                  <a:pt x="979" y="297"/>
                  <a:pt x="976" y="293"/>
                </a:cubicBezTo>
                <a:cubicBezTo>
                  <a:pt x="965" y="282"/>
                  <a:pt x="965" y="265"/>
                  <a:pt x="976" y="254"/>
                </a:cubicBezTo>
                <a:lnTo>
                  <a:pt x="1219" y="11"/>
                </a:lnTo>
                <a:cubicBezTo>
                  <a:pt x="1229" y="1"/>
                  <a:pt x="1247" y="1"/>
                  <a:pt x="1257" y="11"/>
                </a:cubicBezTo>
                <a:cubicBezTo>
                  <a:pt x="1268" y="22"/>
                  <a:pt x="1268" y="39"/>
                  <a:pt x="1257" y="50"/>
                </a:cubicBezTo>
                <a:lnTo>
                  <a:pt x="1014" y="293"/>
                </a:lnTo>
                <a:cubicBezTo>
                  <a:pt x="1004" y="297"/>
                  <a:pt x="1000" y="300"/>
                  <a:pt x="993" y="300"/>
                </a:cubicBezTo>
                <a:close/>
                <a:moveTo>
                  <a:pt x="511" y="300"/>
                </a:moveTo>
                <a:cubicBezTo>
                  <a:pt x="504" y="300"/>
                  <a:pt x="497" y="297"/>
                  <a:pt x="493" y="293"/>
                </a:cubicBezTo>
                <a:cubicBezTo>
                  <a:pt x="482" y="282"/>
                  <a:pt x="482" y="265"/>
                  <a:pt x="493" y="254"/>
                </a:cubicBezTo>
                <a:lnTo>
                  <a:pt x="736" y="11"/>
                </a:lnTo>
                <a:cubicBezTo>
                  <a:pt x="747" y="1"/>
                  <a:pt x="764" y="1"/>
                  <a:pt x="775" y="11"/>
                </a:cubicBezTo>
                <a:cubicBezTo>
                  <a:pt x="785" y="22"/>
                  <a:pt x="785" y="39"/>
                  <a:pt x="775" y="50"/>
                </a:cubicBezTo>
                <a:lnTo>
                  <a:pt x="528" y="289"/>
                </a:lnTo>
                <a:cubicBezTo>
                  <a:pt x="521" y="297"/>
                  <a:pt x="514" y="300"/>
                  <a:pt x="511" y="300"/>
                </a:cubicBezTo>
                <a:close/>
                <a:moveTo>
                  <a:pt x="28" y="300"/>
                </a:moveTo>
                <a:cubicBezTo>
                  <a:pt x="21" y="300"/>
                  <a:pt x="14" y="297"/>
                  <a:pt x="10" y="293"/>
                </a:cubicBezTo>
                <a:cubicBezTo>
                  <a:pt x="0" y="282"/>
                  <a:pt x="0" y="265"/>
                  <a:pt x="10" y="254"/>
                </a:cubicBezTo>
                <a:lnTo>
                  <a:pt x="253" y="11"/>
                </a:lnTo>
                <a:cubicBezTo>
                  <a:pt x="264" y="1"/>
                  <a:pt x="282" y="1"/>
                  <a:pt x="292" y="11"/>
                </a:cubicBezTo>
                <a:cubicBezTo>
                  <a:pt x="303" y="22"/>
                  <a:pt x="303" y="39"/>
                  <a:pt x="292" y="50"/>
                </a:cubicBezTo>
                <a:lnTo>
                  <a:pt x="49" y="293"/>
                </a:lnTo>
                <a:cubicBezTo>
                  <a:pt x="39" y="297"/>
                  <a:pt x="31" y="300"/>
                  <a:pt x="28" y="300"/>
                </a:cubicBezTo>
                <a:close/>
              </a:path>
            </a:pathLst>
          </a:custGeom>
          <a:solidFill>
            <a:srgbClr val="BFD7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2294820"/>
      </p:ext>
    </p:extLst>
  </p:cSld>
  <p:clrMapOvr>
    <a:masterClrMapping/>
  </p:clrMapOvr>
  <p:extLst mod="1">
    <p:ext uri="{DCECCB84-F9BA-43D5-87BE-67443E8EF086}">
      <p15:sldGuideLst xmlns:p15="http://schemas.microsoft.com/office/powerpoint/2012/main">
        <p15:guide id="1" orient="horz" pos="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rgbClr val="00465B"/>
                </a:solidFill>
              </a:defRPr>
            </a:lvl1pPr>
          </a:lstStyle>
          <a:p>
            <a:r>
              <a:rPr lang="en-US" dirty="0"/>
              <a:t>Adient Sourcing Supplier Guide</a:t>
            </a:r>
          </a:p>
        </p:txBody>
      </p:sp>
    </p:spTree>
    <p:extLst>
      <p:ext uri="{BB962C8B-B14F-4D97-AF65-F5344CB8AC3E}">
        <p14:creationId xmlns:p14="http://schemas.microsoft.com/office/powerpoint/2010/main" val="150264712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8" r:id="rId8"/>
    <p:sldLayoutId id="2147483759" r:id="rId9"/>
    <p:sldLayoutId id="2147483762" r:id="rId10"/>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0">
          <p15:clr>
            <a:srgbClr val="F26B43"/>
          </p15:clr>
        </p15:guide>
        <p15:guide id="2" orient="horz" pos="2614">
          <p15:clr>
            <a:srgbClr val="F26B43"/>
          </p15:clr>
        </p15:guide>
        <p15:guide id="3" orient="horz" pos="3884">
          <p15:clr>
            <a:srgbClr val="F26B43"/>
          </p15:clr>
        </p15:guide>
        <p15:guide id="0" pos="2880" userDrawn="1">
          <p15:clr>
            <a:srgbClr val="F26B43"/>
          </p15:clr>
        </p15:guide>
        <p15:guide id="4" orient="horz" pos="2160" userDrawn="1">
          <p15:clr>
            <a:srgbClr val="F26B43"/>
          </p15:clr>
        </p15:guide>
        <p15:guide id="5" pos="2772" userDrawn="1">
          <p15:clr>
            <a:srgbClr val="F26B43"/>
          </p15:clr>
        </p15:guide>
        <p15:guide id="6" orient="horz" pos="291" userDrawn="1">
          <p15:clr>
            <a:srgbClr val="F26B43"/>
          </p15:clr>
        </p15:guide>
        <p15:guide id="7" pos="5544" userDrawn="1">
          <p15:clr>
            <a:srgbClr val="F26B43"/>
          </p15:clr>
        </p15:guide>
        <p15:guide id="8" orient="horz" pos="722" userDrawn="1">
          <p15:clr>
            <a:srgbClr val="F26B43"/>
          </p15:clr>
        </p15:guide>
        <p15:guide id="9" orient="horz" pos="2400" userDrawn="1">
          <p15:clr>
            <a:srgbClr val="F26B43"/>
          </p15:clr>
        </p15:guide>
        <p15:guide id="10" orient="horz" userDrawn="1">
          <p15:clr>
            <a:srgbClr val="F26B43"/>
          </p15:clr>
        </p15:guide>
        <p15:guide id="11" userDrawn="1">
          <p15:clr>
            <a:srgbClr val="F26B43"/>
          </p15:clr>
        </p15:guide>
        <p15:guide id="12" pos="5760" userDrawn="1">
          <p15:clr>
            <a:srgbClr val="F26B43"/>
          </p15:clr>
        </p15:guide>
        <p15:guide id="13" orient="horz" pos="3888" userDrawn="1">
          <p15:clr>
            <a:srgbClr val="F26B43"/>
          </p15:clr>
        </p15:guide>
        <p15:guide id="14" orient="horz" pos="4320" userDrawn="1">
          <p15:clr>
            <a:srgbClr val="F26B43"/>
          </p15:clr>
        </p15:guide>
        <p15:guide id="15" orient="horz" pos="4176" userDrawn="1">
          <p15:clr>
            <a:srgbClr val="F26B43"/>
          </p15:clr>
        </p15:guide>
        <p15:guide id="16" pos="216" userDrawn="1">
          <p15:clr>
            <a:srgbClr val="F26B43"/>
          </p15:clr>
        </p15:guide>
        <p15:guide id="17" pos="2988" userDrawn="1">
          <p15:clr>
            <a:srgbClr val="F26B43"/>
          </p15:clr>
        </p15:guide>
        <p15:guide id="18" pos="1080" userDrawn="1">
          <p15:clr>
            <a:srgbClr val="F26B43"/>
          </p15:clr>
        </p15:guide>
        <p15:guide id="19" orient="horz" pos="1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ltGray">
          <a:xfrm>
            <a:off x="6443662" y="0"/>
            <a:ext cx="2711054" cy="6858000"/>
          </a:xfrm>
          <a:prstGeom prst="rect">
            <a:avLst/>
          </a:prstGeom>
          <a:solidFill>
            <a:srgbClr val="00465B"/>
          </a:solidFill>
          <a:ln w="12700" cap="flat" cmpd="sng" algn="ctr">
            <a:noFill/>
            <a:prstDash val="solid"/>
            <a:miter lim="800000"/>
          </a:ln>
          <a:effectLst/>
        </p:spPr>
        <p:txBody>
          <a:bodyPr anchor="ctr"/>
          <a:lstStyle/>
          <a:p>
            <a:pPr algn="ctr" fontAlgn="auto">
              <a:spcBef>
                <a:spcPts val="0"/>
              </a:spcBef>
              <a:spcAft>
                <a:spcPts val="0"/>
              </a:spcAft>
              <a:defRPr/>
            </a:pPr>
            <a:endParaRPr lang="en-US" kern="0" dirty="0">
              <a:solidFill>
                <a:prstClr val="white"/>
              </a:solidFill>
              <a:latin typeface="Arial"/>
              <a:cs typeface="+mn-cs"/>
            </a:endParaRPr>
          </a:p>
        </p:txBody>
      </p:sp>
      <p:sp>
        <p:nvSpPr>
          <p:cNvPr id="8" name="Rectangle 7"/>
          <p:cNvSpPr/>
          <p:nvPr/>
        </p:nvSpPr>
        <p:spPr bwMode="ltGray">
          <a:xfrm>
            <a:off x="4594622" y="0"/>
            <a:ext cx="1851422" cy="6858000"/>
          </a:xfrm>
          <a:prstGeom prst="rect">
            <a:avLst/>
          </a:prstGeom>
          <a:solidFill>
            <a:srgbClr val="00465B">
              <a:alpha val="76000"/>
            </a:srgbClr>
          </a:solidFill>
          <a:ln w="12700" cap="flat" cmpd="sng" algn="ctr">
            <a:noFill/>
            <a:prstDash val="solid"/>
            <a:miter lim="800000"/>
          </a:ln>
          <a:effectLst/>
        </p:spPr>
        <p:txBody>
          <a:bodyPr anchor="ctr"/>
          <a:lstStyle/>
          <a:p>
            <a:pPr algn="ctr" fontAlgn="auto">
              <a:spcBef>
                <a:spcPts val="0"/>
              </a:spcBef>
              <a:spcAft>
                <a:spcPts val="0"/>
              </a:spcAft>
              <a:defRPr/>
            </a:pPr>
            <a:endParaRPr lang="en-US" kern="0" dirty="0">
              <a:solidFill>
                <a:prstClr val="white"/>
              </a:solidFill>
              <a:latin typeface="Arial"/>
              <a:cs typeface="+mn-cs"/>
            </a:endParaRPr>
          </a:p>
        </p:txBody>
      </p:sp>
      <p:sp>
        <p:nvSpPr>
          <p:cNvPr id="6" name="Subtitle 2"/>
          <p:cNvSpPr txBox="1">
            <a:spLocks/>
          </p:cNvSpPr>
          <p:nvPr/>
        </p:nvSpPr>
        <p:spPr bwMode="white">
          <a:xfrm>
            <a:off x="4769644" y="5851526"/>
            <a:ext cx="4175522" cy="26987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buFont typeface="Arial" panose="020B0604020202020204" pitchFamily="34" charset="0"/>
              <a:buNone/>
              <a:defRPr/>
            </a:pPr>
            <a:r>
              <a:rPr lang="en-US" altLang="en-US" sz="1500" b="1" i="0" dirty="0">
                <a:solidFill>
                  <a:srgbClr val="5E9DAB"/>
                </a:solidFill>
              </a:rPr>
              <a:t>SAP Center</a:t>
            </a:r>
            <a:r>
              <a:rPr lang="en-US" altLang="en-US" sz="1500" b="1" i="0" baseline="0" dirty="0">
                <a:solidFill>
                  <a:srgbClr val="5E9DAB"/>
                </a:solidFill>
              </a:rPr>
              <a:t> of Excellence</a:t>
            </a:r>
            <a:endParaRPr lang="en-US" altLang="en-US" sz="1800" b="1" i="0" dirty="0">
              <a:solidFill>
                <a:srgbClr val="5E9DAB"/>
              </a:solidFill>
            </a:endParaRPr>
          </a:p>
        </p:txBody>
      </p:sp>
      <p:sp>
        <p:nvSpPr>
          <p:cNvPr id="9" name="Footer Placeholder 1"/>
          <p:cNvSpPr>
            <a:spLocks noGrp="1"/>
          </p:cNvSpPr>
          <p:nvPr>
            <p:ph type="ftr" sz="quarter" idx="3"/>
          </p:nvPr>
        </p:nvSpPr>
        <p:spPr bwMode="black">
          <a:xfrm>
            <a:off x="405000" y="6468199"/>
            <a:ext cx="2592000" cy="182880"/>
          </a:xfrm>
          <a:prstGeom prst="rect">
            <a:avLst/>
          </a:prstGeom>
        </p:spPr>
        <p:txBody>
          <a:bodyPr vert="horz" lIns="0" tIns="0" rIns="0" bIns="45720" rtlCol="0" anchor="t" anchorCtr="0"/>
          <a:lstStyle>
            <a:lvl1pPr algn="l">
              <a:defRPr sz="750">
                <a:solidFill>
                  <a:schemeClr val="bg1"/>
                </a:solidFill>
              </a:defRPr>
            </a:lvl1pPr>
          </a:lstStyle>
          <a:p>
            <a:r>
              <a:rPr lang="en-US" dirty="0"/>
              <a:t>  SAP COE / Date / Internal</a:t>
            </a:r>
          </a:p>
        </p:txBody>
      </p:sp>
      <p:pic>
        <p:nvPicPr>
          <p:cNvPr id="1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855" y="256793"/>
            <a:ext cx="2286000" cy="91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788152"/>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hidden">
          <a:xfrm>
            <a:off x="0" y="0"/>
            <a:ext cx="53149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Slide Number Placeholder 5"/>
          <p:cNvSpPr txBox="1">
            <a:spLocks/>
          </p:cNvSpPr>
          <p:nvPr/>
        </p:nvSpPr>
        <p:spPr bwMode="black">
          <a:xfrm>
            <a:off x="257175" y="6567489"/>
            <a:ext cx="204788" cy="223837"/>
          </a:xfrm>
          <a:prstGeom prst="rect">
            <a:avLst/>
          </a:prstGeom>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E74F4-4398-4331-8B26-4A6FA3EBE28E}" type="slidenum">
              <a:rPr lang="en-US" altLang="en-US" sz="750">
                <a:solidFill>
                  <a:schemeClr val="bg1"/>
                </a:solidFill>
              </a:rPr>
              <a:pPr/>
              <a:t>‹#›</a:t>
            </a:fld>
            <a:endParaRPr lang="en-US" altLang="en-US" sz="750" dirty="0">
              <a:solidFill>
                <a:schemeClr val="bg1"/>
              </a:solidFill>
            </a:endParaRPr>
          </a:p>
        </p:txBody>
      </p:sp>
      <p:sp>
        <p:nvSpPr>
          <p:cNvPr id="5"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50">
                <a:solidFill>
                  <a:schemeClr val="bg1"/>
                </a:solidFill>
              </a:defRPr>
            </a:lvl1pPr>
          </a:lstStyle>
          <a:p>
            <a:r>
              <a:rPr lang="en-US" dirty="0"/>
              <a:t>  </a:t>
            </a:r>
            <a:r>
              <a:rPr lang="en-US" sz="800" dirty="0"/>
              <a:t>Adient Sourcing Supplier Guide</a:t>
            </a:r>
          </a:p>
        </p:txBody>
      </p:sp>
    </p:spTree>
    <p:extLst>
      <p:ext uri="{BB962C8B-B14F-4D97-AF65-F5344CB8AC3E}">
        <p14:creationId xmlns:p14="http://schemas.microsoft.com/office/powerpoint/2010/main" val="41108873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Footer Placeholder 4"/>
          <p:cNvSpPr txBox="1">
            <a:spLocks/>
          </p:cNvSpPr>
          <p:nvPr/>
        </p:nvSpPr>
        <p:spPr bwMode="auto">
          <a:xfrm>
            <a:off x="436960" y="6629401"/>
            <a:ext cx="3744515" cy="13652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750" i="1" dirty="0">
                <a:solidFill>
                  <a:schemeClr val="bg1"/>
                </a:solidFill>
              </a:rPr>
              <a:t>Adient – Improving the experience of a world in motion</a:t>
            </a:r>
          </a:p>
        </p:txBody>
      </p:sp>
      <p:sp>
        <p:nvSpPr>
          <p:cNvPr id="25" name="Slide Number Placeholder 5"/>
          <p:cNvSpPr txBox="1">
            <a:spLocks/>
          </p:cNvSpPr>
          <p:nvPr/>
        </p:nvSpPr>
        <p:spPr>
          <a:xfrm>
            <a:off x="171450" y="6567489"/>
            <a:ext cx="204788" cy="223837"/>
          </a:xfrm>
          <a:prstGeom prst="rect">
            <a:avLst/>
          </a:prstGeom>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60C3A2-F916-4DE7-9CBF-8D902FBCB56A}" type="slidenum">
              <a:rPr lang="en-US" altLang="en-US" sz="750">
                <a:solidFill>
                  <a:schemeClr val="bg1"/>
                </a:solidFill>
              </a:rPr>
              <a:pPr/>
              <a:t>‹#›</a:t>
            </a:fld>
            <a:endParaRPr lang="en-US" altLang="en-US" sz="750" dirty="0">
              <a:solidFill>
                <a:schemeClr val="bg1"/>
              </a:solidFill>
            </a:endParaRPr>
          </a:p>
        </p:txBody>
      </p:sp>
      <p:sp>
        <p:nvSpPr>
          <p:cNvPr id="5" name="Freeform 2"/>
          <p:cNvSpPr/>
          <p:nvPr/>
        </p:nvSpPr>
        <p:spPr bwMode="ltGray">
          <a:xfrm>
            <a:off x="0" y="1"/>
            <a:ext cx="7497366" cy="6854825"/>
          </a:xfrm>
          <a:custGeom>
            <a:avLst/>
            <a:gdLst>
              <a:gd name="connsiteX0" fmla="*/ 8708 w 9988731"/>
              <a:gd name="connsiteY0" fmla="*/ 0 h 6905898"/>
              <a:gd name="connsiteX1" fmla="*/ 9988731 w 9988731"/>
              <a:gd name="connsiteY1" fmla="*/ 0 h 6905898"/>
              <a:gd name="connsiteX2" fmla="*/ 8656320 w 9988731"/>
              <a:gd name="connsiteY2" fmla="*/ 1271452 h 6905898"/>
              <a:gd name="connsiteX3" fmla="*/ 8656320 w 9988731"/>
              <a:gd name="connsiteY3" fmla="*/ 6905898 h 6905898"/>
              <a:gd name="connsiteX4" fmla="*/ 0 w 9988731"/>
              <a:gd name="connsiteY4" fmla="*/ 6905898 h 6905898"/>
              <a:gd name="connsiteX5" fmla="*/ 8708 w 9988731"/>
              <a:gd name="connsiteY5" fmla="*/ 0 h 6905898"/>
              <a:gd name="connsiteX0" fmla="*/ 754 w 9990297"/>
              <a:gd name="connsiteY0" fmla="*/ 0 h 6905898"/>
              <a:gd name="connsiteX1" fmla="*/ 9990297 w 9990297"/>
              <a:gd name="connsiteY1" fmla="*/ 0 h 6905898"/>
              <a:gd name="connsiteX2" fmla="*/ 8657886 w 9990297"/>
              <a:gd name="connsiteY2" fmla="*/ 1271452 h 6905898"/>
              <a:gd name="connsiteX3" fmla="*/ 8657886 w 9990297"/>
              <a:gd name="connsiteY3" fmla="*/ 6905898 h 6905898"/>
              <a:gd name="connsiteX4" fmla="*/ 1566 w 9990297"/>
              <a:gd name="connsiteY4" fmla="*/ 6905898 h 6905898"/>
              <a:gd name="connsiteX5" fmla="*/ 754 w 9990297"/>
              <a:gd name="connsiteY5" fmla="*/ 0 h 69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0297" h="6905898">
                <a:moveTo>
                  <a:pt x="754" y="0"/>
                </a:moveTo>
                <a:lnTo>
                  <a:pt x="9990297" y="0"/>
                </a:lnTo>
                <a:lnTo>
                  <a:pt x="8657886" y="1271452"/>
                </a:lnTo>
                <a:lnTo>
                  <a:pt x="8657886" y="6905898"/>
                </a:lnTo>
                <a:lnTo>
                  <a:pt x="1566" y="6905898"/>
                </a:lnTo>
                <a:cubicBezTo>
                  <a:pt x="4469" y="4603932"/>
                  <a:pt x="-2149" y="2301966"/>
                  <a:pt x="7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7414"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533995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adn_rgb_grn_pos.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97366" y="114300"/>
            <a:ext cx="1346837" cy="7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chemeClr val="bg1"/>
                </a:solidFill>
              </a:defRPr>
            </a:lvl1pPr>
          </a:lstStyle>
          <a:p>
            <a:r>
              <a:rPr lang="en-US" dirty="0"/>
              <a:t>Adient Sourcing Supplier Guide</a:t>
            </a:r>
          </a:p>
        </p:txBody>
      </p:sp>
    </p:spTree>
    <p:extLst>
      <p:ext uri="{BB962C8B-B14F-4D97-AF65-F5344CB8AC3E}">
        <p14:creationId xmlns:p14="http://schemas.microsoft.com/office/powerpoint/2010/main" val="6732038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Footer Placeholder 4"/>
          <p:cNvSpPr txBox="1">
            <a:spLocks/>
          </p:cNvSpPr>
          <p:nvPr/>
        </p:nvSpPr>
        <p:spPr bwMode="auto">
          <a:xfrm>
            <a:off x="436960" y="6629401"/>
            <a:ext cx="3744515" cy="136525"/>
          </a:xfrm>
          <a:prstGeom prst="rect">
            <a:avLst/>
          </a:prstGeom>
          <a:noFill/>
          <a:ln>
            <a:noFill/>
          </a:ln>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750" i="1" dirty="0">
                <a:solidFill>
                  <a:schemeClr val="bg1"/>
                </a:solidFill>
              </a:rPr>
              <a:t>Adient – Improving the experience of a world in motion</a:t>
            </a:r>
          </a:p>
        </p:txBody>
      </p:sp>
      <p:sp>
        <p:nvSpPr>
          <p:cNvPr id="25" name="Slide Number Placeholder 5"/>
          <p:cNvSpPr txBox="1">
            <a:spLocks/>
          </p:cNvSpPr>
          <p:nvPr/>
        </p:nvSpPr>
        <p:spPr>
          <a:xfrm>
            <a:off x="171450" y="6567489"/>
            <a:ext cx="204788" cy="223837"/>
          </a:xfrm>
          <a:prstGeom prst="rect">
            <a:avLst/>
          </a:prstGeom>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C3C71F-1FF5-4430-B684-FE861F4E9834}" type="slidenum">
              <a:rPr lang="en-US" altLang="en-US" sz="750">
                <a:solidFill>
                  <a:schemeClr val="bg1"/>
                </a:solidFill>
              </a:rPr>
              <a:pPr/>
              <a:t>‹#›</a:t>
            </a:fld>
            <a:endParaRPr lang="en-US" altLang="en-US" sz="750" dirty="0">
              <a:solidFill>
                <a:schemeClr val="bg1"/>
              </a:solidFill>
            </a:endParaRPr>
          </a:p>
        </p:txBody>
      </p:sp>
      <p:sp>
        <p:nvSpPr>
          <p:cNvPr id="5" name="Freeform 2"/>
          <p:cNvSpPr/>
          <p:nvPr/>
        </p:nvSpPr>
        <p:spPr bwMode="ltGray">
          <a:xfrm>
            <a:off x="-1191" y="1"/>
            <a:ext cx="7497366" cy="6854825"/>
          </a:xfrm>
          <a:custGeom>
            <a:avLst/>
            <a:gdLst>
              <a:gd name="connsiteX0" fmla="*/ 8708 w 9988731"/>
              <a:gd name="connsiteY0" fmla="*/ 0 h 6905898"/>
              <a:gd name="connsiteX1" fmla="*/ 9988731 w 9988731"/>
              <a:gd name="connsiteY1" fmla="*/ 0 h 6905898"/>
              <a:gd name="connsiteX2" fmla="*/ 8656320 w 9988731"/>
              <a:gd name="connsiteY2" fmla="*/ 1271452 h 6905898"/>
              <a:gd name="connsiteX3" fmla="*/ 8656320 w 9988731"/>
              <a:gd name="connsiteY3" fmla="*/ 6905898 h 6905898"/>
              <a:gd name="connsiteX4" fmla="*/ 0 w 9988731"/>
              <a:gd name="connsiteY4" fmla="*/ 6905898 h 6905898"/>
              <a:gd name="connsiteX5" fmla="*/ 8708 w 9988731"/>
              <a:gd name="connsiteY5" fmla="*/ 0 h 6905898"/>
              <a:gd name="connsiteX0" fmla="*/ 754 w 9990297"/>
              <a:gd name="connsiteY0" fmla="*/ 0 h 6905898"/>
              <a:gd name="connsiteX1" fmla="*/ 9990297 w 9990297"/>
              <a:gd name="connsiteY1" fmla="*/ 0 h 6905898"/>
              <a:gd name="connsiteX2" fmla="*/ 8657886 w 9990297"/>
              <a:gd name="connsiteY2" fmla="*/ 1271452 h 6905898"/>
              <a:gd name="connsiteX3" fmla="*/ 8657886 w 9990297"/>
              <a:gd name="connsiteY3" fmla="*/ 6905898 h 6905898"/>
              <a:gd name="connsiteX4" fmla="*/ 1566 w 9990297"/>
              <a:gd name="connsiteY4" fmla="*/ 6905898 h 6905898"/>
              <a:gd name="connsiteX5" fmla="*/ 754 w 9990297"/>
              <a:gd name="connsiteY5" fmla="*/ 0 h 69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0297" h="6905898">
                <a:moveTo>
                  <a:pt x="754" y="0"/>
                </a:moveTo>
                <a:lnTo>
                  <a:pt x="9990297" y="0"/>
                </a:lnTo>
                <a:lnTo>
                  <a:pt x="8657886" y="1271452"/>
                </a:lnTo>
                <a:lnTo>
                  <a:pt x="8657886" y="6905898"/>
                </a:lnTo>
                <a:lnTo>
                  <a:pt x="1566" y="6905898"/>
                </a:lnTo>
                <a:cubicBezTo>
                  <a:pt x="4469" y="4603932"/>
                  <a:pt x="-2149" y="2301966"/>
                  <a:pt x="75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0486"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533995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adn_rgb_grn_pos.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97366" y="114300"/>
            <a:ext cx="1346837" cy="7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1"/>
          <p:cNvSpPr>
            <a:spLocks noGrp="1"/>
          </p:cNvSpPr>
          <p:nvPr>
            <p:ph type="ftr" sz="quarter" idx="3"/>
          </p:nvPr>
        </p:nvSpPr>
        <p:spPr>
          <a:xfrm>
            <a:off x="532490" y="6468199"/>
            <a:ext cx="2592000" cy="182880"/>
          </a:xfrm>
          <a:prstGeom prst="rect">
            <a:avLst/>
          </a:prstGeom>
        </p:spPr>
        <p:txBody>
          <a:bodyPr vert="horz" lIns="0" tIns="0" rIns="0" bIns="45720" rtlCol="0" anchor="t" anchorCtr="0"/>
          <a:lstStyle>
            <a:lvl1pPr algn="l">
              <a:defRPr sz="700">
                <a:solidFill>
                  <a:srgbClr val="00475D"/>
                </a:solidFill>
              </a:defRPr>
            </a:lvl1pPr>
          </a:lstStyle>
          <a:p>
            <a:r>
              <a:rPr lang="en-US" dirty="0"/>
              <a:t>Adient Sourcing Supplier Guide</a:t>
            </a:r>
          </a:p>
        </p:txBody>
      </p:sp>
    </p:spTree>
    <p:extLst>
      <p:ext uri="{BB962C8B-B14F-4D97-AF65-F5344CB8AC3E}">
        <p14:creationId xmlns:p14="http://schemas.microsoft.com/office/powerpoint/2010/main" val="168960676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7069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dt="0"/>
  <p:txStyles>
    <p:titleStyle>
      <a:lvl1pPr algn="l" rtl="0" eaLnBrk="1" fontAlgn="base" hangingPunct="1">
        <a:spcBef>
          <a:spcPct val="0"/>
        </a:spcBef>
        <a:spcAft>
          <a:spcPct val="0"/>
        </a:spcAft>
        <a:defRPr sz="2100" b="1" kern="1200">
          <a:solidFill>
            <a:schemeClr val="tx2"/>
          </a:solidFill>
          <a:latin typeface="+mj-lt"/>
          <a:ea typeface="+mj-ea"/>
          <a:cs typeface="+mj-cs"/>
        </a:defRPr>
      </a:lvl1pPr>
      <a:lvl2pPr algn="l" rtl="0" eaLnBrk="1" fontAlgn="base" hangingPunct="1">
        <a:spcBef>
          <a:spcPct val="0"/>
        </a:spcBef>
        <a:spcAft>
          <a:spcPct val="0"/>
        </a:spcAft>
        <a:defRPr sz="2100" b="1">
          <a:solidFill>
            <a:schemeClr val="tx2"/>
          </a:solidFill>
          <a:latin typeface="Arial" panose="020B0604020202020204" pitchFamily="34" charset="0"/>
        </a:defRPr>
      </a:lvl2pPr>
      <a:lvl3pPr algn="l" rtl="0" eaLnBrk="1" fontAlgn="base" hangingPunct="1">
        <a:spcBef>
          <a:spcPct val="0"/>
        </a:spcBef>
        <a:spcAft>
          <a:spcPct val="0"/>
        </a:spcAft>
        <a:defRPr sz="2100" b="1">
          <a:solidFill>
            <a:schemeClr val="tx2"/>
          </a:solidFill>
          <a:latin typeface="Arial" panose="020B0604020202020204" pitchFamily="34" charset="0"/>
        </a:defRPr>
      </a:lvl3pPr>
      <a:lvl4pPr algn="l" rtl="0" eaLnBrk="1" fontAlgn="base" hangingPunct="1">
        <a:spcBef>
          <a:spcPct val="0"/>
        </a:spcBef>
        <a:spcAft>
          <a:spcPct val="0"/>
        </a:spcAft>
        <a:defRPr sz="2100" b="1">
          <a:solidFill>
            <a:schemeClr val="tx2"/>
          </a:solidFill>
          <a:latin typeface="Arial" panose="020B0604020202020204" pitchFamily="34" charset="0"/>
        </a:defRPr>
      </a:lvl4pPr>
      <a:lvl5pPr algn="l" rtl="0" eaLnBrk="1" fontAlgn="base" hangingPunct="1">
        <a:spcBef>
          <a:spcPct val="0"/>
        </a:spcBef>
        <a:spcAft>
          <a:spcPct val="0"/>
        </a:spcAft>
        <a:defRPr sz="2100" b="1">
          <a:solidFill>
            <a:schemeClr val="tx2"/>
          </a:solidFill>
          <a:latin typeface="Arial" panose="020B0604020202020204" pitchFamily="34" charset="0"/>
        </a:defRPr>
      </a:lvl5pPr>
      <a:lvl6pPr marL="342900" algn="l" rtl="0" eaLnBrk="1" fontAlgn="base" hangingPunct="1">
        <a:spcBef>
          <a:spcPct val="0"/>
        </a:spcBef>
        <a:spcAft>
          <a:spcPct val="0"/>
        </a:spcAft>
        <a:defRPr sz="2100" b="1">
          <a:solidFill>
            <a:schemeClr val="tx2"/>
          </a:solidFill>
          <a:latin typeface="Arial" panose="020B0604020202020204" pitchFamily="34" charset="0"/>
        </a:defRPr>
      </a:lvl6pPr>
      <a:lvl7pPr marL="685800" algn="l" rtl="0" eaLnBrk="1" fontAlgn="base" hangingPunct="1">
        <a:spcBef>
          <a:spcPct val="0"/>
        </a:spcBef>
        <a:spcAft>
          <a:spcPct val="0"/>
        </a:spcAft>
        <a:defRPr sz="2100" b="1">
          <a:solidFill>
            <a:schemeClr val="tx2"/>
          </a:solidFill>
          <a:latin typeface="Arial" panose="020B0604020202020204" pitchFamily="34" charset="0"/>
        </a:defRPr>
      </a:lvl7pPr>
      <a:lvl8pPr marL="1028700" algn="l" rtl="0" eaLnBrk="1" fontAlgn="base" hangingPunct="1">
        <a:spcBef>
          <a:spcPct val="0"/>
        </a:spcBef>
        <a:spcAft>
          <a:spcPct val="0"/>
        </a:spcAft>
        <a:defRPr sz="2100" b="1">
          <a:solidFill>
            <a:schemeClr val="tx2"/>
          </a:solidFill>
          <a:latin typeface="Arial" panose="020B0604020202020204" pitchFamily="34" charset="0"/>
        </a:defRPr>
      </a:lvl8pPr>
      <a:lvl9pPr marL="1371600" algn="l" rtl="0" eaLnBrk="1" fontAlgn="base" hangingPunct="1">
        <a:spcBef>
          <a:spcPct val="0"/>
        </a:spcBef>
        <a:spcAft>
          <a:spcPct val="0"/>
        </a:spcAft>
        <a:defRPr sz="2100" b="1">
          <a:solidFill>
            <a:schemeClr val="tx2"/>
          </a:solidFill>
          <a:latin typeface="Arial" panose="020B0604020202020204" pitchFamily="34" charset="0"/>
        </a:defRPr>
      </a:lvl9pPr>
    </p:titleStyle>
    <p:bodyStyle>
      <a:lvl1pPr algn="l" rtl="0" eaLnBrk="1" fontAlgn="base" hangingPunct="1">
        <a:spcBef>
          <a:spcPct val="0"/>
        </a:spcBef>
        <a:spcAft>
          <a:spcPts val="450"/>
        </a:spcAft>
        <a:buFont typeface="Arial" panose="020B0604020202020204" pitchFamily="34" charset="0"/>
        <a:defRPr b="1" kern="1200">
          <a:solidFill>
            <a:schemeClr val="tx2"/>
          </a:solidFill>
          <a:latin typeface="+mn-lt"/>
          <a:ea typeface="+mn-ea"/>
          <a:cs typeface="+mn-cs"/>
        </a:defRPr>
      </a:lvl1pPr>
      <a:lvl2pPr algn="l" rtl="0" eaLnBrk="1" fontAlgn="base" hangingPunct="1">
        <a:spcBef>
          <a:spcPct val="0"/>
        </a:spcBef>
        <a:spcAft>
          <a:spcPts val="450"/>
        </a:spcAft>
        <a:buFont typeface="Arial" panose="020B0604020202020204" pitchFamily="34" charset="0"/>
        <a:defRPr sz="1200" kern="1200">
          <a:solidFill>
            <a:schemeClr val="tx1"/>
          </a:solidFill>
          <a:latin typeface="+mn-lt"/>
          <a:ea typeface="+mn-ea"/>
          <a:cs typeface="+mn-cs"/>
        </a:defRPr>
      </a:lvl2pPr>
      <a:lvl3pPr marL="171450" indent="-171450" algn="l" rtl="0" eaLnBrk="1" fontAlgn="base" hangingPunct="1">
        <a:spcBef>
          <a:spcPct val="0"/>
        </a:spcBef>
        <a:spcAft>
          <a:spcPts val="450"/>
        </a:spcAft>
        <a:buFont typeface="Arial" panose="020B0604020202020204" pitchFamily="34" charset="0"/>
        <a:buChar char="&gt;"/>
        <a:defRPr sz="1200" kern="1200">
          <a:solidFill>
            <a:schemeClr val="tx1"/>
          </a:solidFill>
          <a:latin typeface="+mn-lt"/>
          <a:ea typeface="+mn-ea"/>
          <a:cs typeface="+mn-cs"/>
        </a:defRPr>
      </a:lvl3pPr>
      <a:lvl4pPr marL="344091"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4pPr>
      <a:lvl5pPr marL="514350" indent="-171450" algn="l" rtl="0" eaLnBrk="1" fontAlgn="base" hangingPunct="1">
        <a:spcBef>
          <a:spcPct val="0"/>
        </a:spcBef>
        <a:spcAft>
          <a:spcPts val="450"/>
        </a:spcAft>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ervice-2.ariba.com/Sourcing.aw/128527009/aw?awh=r&amp;awssk=MxLVWpJs&amp;dard=1" TargetMode="Externa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9909" y="3657601"/>
            <a:ext cx="4620442" cy="1658937"/>
          </a:xfrm>
        </p:spPr>
        <p:txBody>
          <a:bodyPr/>
          <a:lstStyle/>
          <a:p>
            <a:r>
              <a:rPr lang="en-US" dirty="0"/>
              <a:t>Sourcing RFQ with Ariba Supplier Guide</a:t>
            </a:r>
          </a:p>
          <a:p>
            <a:endParaRPr lang="en-US" dirty="0"/>
          </a:p>
          <a:p>
            <a:r>
              <a:rPr lang="en-US" sz="2000" dirty="0"/>
              <a:t>September 20, 2018</a:t>
            </a:r>
          </a:p>
        </p:txBody>
      </p:sp>
    </p:spTree>
    <p:extLst>
      <p:ext uri="{BB962C8B-B14F-4D97-AF65-F5344CB8AC3E}">
        <p14:creationId xmlns:p14="http://schemas.microsoft.com/office/powerpoint/2010/main" val="3556621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1203325"/>
            <a:ext cx="4242816" cy="1949453"/>
          </a:xfrm>
        </p:spPr>
        <p:txBody>
          <a:bodyPr/>
          <a:lstStyle/>
          <a:p>
            <a:r>
              <a:rPr lang="en-US" dirty="0"/>
              <a:t>Submit prerequisite</a:t>
            </a:r>
          </a:p>
        </p:txBody>
      </p:sp>
      <p:sp>
        <p:nvSpPr>
          <p:cNvPr id="3" name="Text Placeholder 2"/>
          <p:cNvSpPr>
            <a:spLocks noGrp="1"/>
          </p:cNvSpPr>
          <p:nvPr>
            <p:ph type="body" sz="quarter" idx="13"/>
          </p:nvPr>
        </p:nvSpPr>
        <p:spPr/>
        <p:txBody>
          <a:bodyPr/>
          <a:lstStyle/>
          <a:p>
            <a:r>
              <a:rPr lang="en-US" dirty="0"/>
              <a:t>Review Event Details</a:t>
            </a:r>
          </a:p>
          <a:p>
            <a:r>
              <a:rPr lang="en-US" dirty="0"/>
              <a:t>Accept Bidder Agreement</a:t>
            </a:r>
          </a:p>
          <a:p>
            <a:r>
              <a:rPr lang="en-US" dirty="0"/>
              <a:t>Indicate MBBP buyer</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 r="28"/>
          <a:stretch>
            <a:fillRect/>
          </a:stretch>
        </p:blipFill>
        <p:spPr/>
      </p:pic>
      <p:sp>
        <p:nvSpPr>
          <p:cNvPr id="5" name="Footer Placeholder 4"/>
          <p:cNvSpPr>
            <a:spLocks noGrp="1"/>
          </p:cNvSpPr>
          <p:nvPr>
            <p:ph type="ftr" sz="quarter" idx="4294967295"/>
          </p:nvPr>
        </p:nvSpPr>
        <p:spPr>
          <a:xfrm>
            <a:off x="714707" y="6319635"/>
            <a:ext cx="3044348" cy="365125"/>
          </a:xfrm>
          <a:prstGeom prst="rect">
            <a:avLst/>
          </a:prstGeom>
        </p:spPr>
        <p:txBody>
          <a:bodyPr/>
          <a:lstStyle/>
          <a:p>
            <a:r>
              <a:rPr lang="en-US" dirty="0"/>
              <a:t>  SAP COE / Date / Internal</a:t>
            </a:r>
          </a:p>
        </p:txBody>
      </p:sp>
    </p:spTree>
    <p:extLst>
      <p:ext uri="{BB962C8B-B14F-4D97-AF65-F5344CB8AC3E}">
        <p14:creationId xmlns:p14="http://schemas.microsoft.com/office/powerpoint/2010/main" val="1416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36F5E-EA3E-4FF6-BFBD-21063021BB7E}"/>
              </a:ext>
            </a:extLst>
          </p:cNvPr>
          <p:cNvPicPr>
            <a:picLocks noChangeAspect="1"/>
          </p:cNvPicPr>
          <p:nvPr/>
        </p:nvPicPr>
        <p:blipFill>
          <a:blip r:embed="rId3"/>
          <a:stretch>
            <a:fillRect/>
          </a:stretch>
        </p:blipFill>
        <p:spPr>
          <a:xfrm>
            <a:off x="447525" y="1360581"/>
            <a:ext cx="5917492" cy="3022190"/>
          </a:xfrm>
          <a:prstGeom prst="rect">
            <a:avLst/>
          </a:prstGeom>
        </p:spPr>
      </p:pic>
      <p:sp>
        <p:nvSpPr>
          <p:cNvPr id="6" name="Title 5"/>
          <p:cNvSpPr>
            <a:spLocks noGrp="1"/>
          </p:cNvSpPr>
          <p:nvPr>
            <p:ph type="title"/>
          </p:nvPr>
        </p:nvSpPr>
        <p:spPr/>
        <p:txBody>
          <a:bodyPr/>
          <a:lstStyle/>
          <a:p>
            <a:r>
              <a:rPr lang="en-US" dirty="0"/>
              <a:t>How do you review the event details?</a:t>
            </a:r>
          </a:p>
        </p:txBody>
      </p:sp>
      <p:sp>
        <p:nvSpPr>
          <p:cNvPr id="4" name="Footer Placeholder 3"/>
          <p:cNvSpPr>
            <a:spLocks noGrp="1"/>
          </p:cNvSpPr>
          <p:nvPr>
            <p:ph type="ftr" sz="quarter" idx="3"/>
          </p:nvPr>
        </p:nvSpPr>
        <p:spPr/>
        <p:txBody>
          <a:bodyPr/>
          <a:lstStyle/>
          <a:p>
            <a:endParaRPr lang="en-US" dirty="0"/>
          </a:p>
          <a:p>
            <a:r>
              <a:rPr lang="en-US" dirty="0">
                <a:solidFill>
                  <a:srgbClr val="00475D"/>
                </a:solidFill>
              </a:rPr>
              <a:t>Adient Ariba Sourcing Supplier Guide</a:t>
            </a:r>
            <a:endParaRPr lang="en-US" b="1" dirty="0">
              <a:solidFill>
                <a:srgbClr val="00475D"/>
              </a:solidFill>
              <a:latin typeface="Adient Sans Light" panose="020B0503040402060203" pitchFamily="34" charset="0"/>
            </a:endParaRP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j-lt"/>
              </a:rPr>
              <a:pPr/>
              <a:t>11</a:t>
            </a:fld>
            <a:endParaRPr lang="en-US" dirty="0">
              <a:latin typeface="+mj-lt"/>
            </a:endParaRPr>
          </a:p>
        </p:txBody>
      </p:sp>
      <p:sp>
        <p:nvSpPr>
          <p:cNvPr id="8" name="Content Placeholder 6"/>
          <p:cNvSpPr txBox="1">
            <a:spLocks/>
          </p:cNvSpPr>
          <p:nvPr/>
        </p:nvSpPr>
        <p:spPr>
          <a:xfrm>
            <a:off x="6438899" y="1496332"/>
            <a:ext cx="2432955" cy="959378"/>
          </a:xfrm>
          <a:prstGeom prst="rect">
            <a:avLst/>
          </a:prstGeom>
        </p:spPr>
        <p:txBody>
          <a:bodyPr vert="horz" wrap="square" lIns="0" tIns="0" rIns="0" bIns="0" rtlCol="0">
            <a:noAutofit/>
          </a:bodyPr>
          <a:lstStyle>
            <a:lvl1pPr marL="0" indent="0" algn="l" defTabSz="685800" rtl="0" eaLnBrk="1" latinLnBrk="0" hangingPunct="1">
              <a:lnSpc>
                <a:spcPct val="100000"/>
              </a:lnSpc>
              <a:spcBef>
                <a:spcPts val="0"/>
              </a:spcBef>
              <a:spcAft>
                <a:spcPts val="450"/>
              </a:spcAft>
              <a:buFont typeface="Arial" panose="020B0604020202020204" pitchFamily="34" charset="0"/>
              <a:buNone/>
              <a:defRPr sz="1600" b="1" kern="1200">
                <a:solidFill>
                  <a:schemeClr val="tx2"/>
                </a:solidFill>
                <a:latin typeface="Adient Sans" panose="020B0503040402060203"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400" kern="1200" baseline="0">
                <a:solidFill>
                  <a:schemeClr val="tx1"/>
                </a:solidFill>
                <a:latin typeface="Adient Sans" panose="020B0503040402060203" pitchFamily="34" charset="0"/>
                <a:ea typeface="+mn-ea"/>
                <a:cs typeface="+mn-cs"/>
              </a:defRPr>
            </a:lvl2pPr>
            <a:lvl3pPr marL="171450" indent="-171450" algn="l" defTabSz="685800" rtl="0" eaLnBrk="1" latinLnBrk="0" hangingPunct="1">
              <a:lnSpc>
                <a:spcPct val="100000"/>
              </a:lnSpc>
              <a:spcBef>
                <a:spcPts val="0"/>
              </a:spcBef>
              <a:spcAft>
                <a:spcPts val="450"/>
              </a:spcAft>
              <a:buFont typeface="Arial" panose="020B0604020202020204" pitchFamily="34" charset="0"/>
              <a:buChar char="&gt;"/>
              <a:defRPr sz="1400" kern="1200" baseline="0">
                <a:solidFill>
                  <a:schemeClr val="tx1"/>
                </a:solidFill>
                <a:latin typeface="Adient Sans" panose="020B0503040402060203" pitchFamily="34" charset="0"/>
                <a:ea typeface="+mn-ea"/>
                <a:cs typeface="+mn-cs"/>
              </a:defRPr>
            </a:lvl3pPr>
            <a:lvl4pPr marL="344091"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4pPr>
            <a:lvl5pPr marL="514350"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mj-lt"/>
              <a:buAutoNum type="arabicParenR"/>
            </a:pPr>
            <a:r>
              <a:rPr lang="en-US" b="0" dirty="0">
                <a:latin typeface="+mn-lt"/>
              </a:rPr>
              <a:t>Start at </a:t>
            </a:r>
            <a:r>
              <a:rPr lang="en-US" dirty="0">
                <a:latin typeface="+mn-lt"/>
              </a:rPr>
              <a:t>1. Review Event Details – </a:t>
            </a:r>
            <a:r>
              <a:rPr lang="en-US" b="0" dirty="0">
                <a:latin typeface="+mn-lt"/>
              </a:rPr>
              <a:t>section</a:t>
            </a:r>
            <a:r>
              <a:rPr lang="en-US" dirty="0">
                <a:latin typeface="+mn-lt"/>
              </a:rPr>
              <a:t> 1 Event information </a:t>
            </a:r>
            <a:r>
              <a:rPr lang="en-US" b="0" dirty="0">
                <a:latin typeface="+mn-lt"/>
              </a:rPr>
              <a:t>and review questions</a:t>
            </a:r>
          </a:p>
          <a:p>
            <a:pPr marL="342900" indent="-342900">
              <a:buFont typeface="+mj-lt"/>
              <a:buAutoNum type="arabicParenR"/>
            </a:pPr>
            <a:r>
              <a:rPr lang="en-US" b="0" dirty="0">
                <a:latin typeface="+mn-lt"/>
              </a:rPr>
              <a:t>Click </a:t>
            </a:r>
            <a:r>
              <a:rPr lang="en-US" dirty="0">
                <a:latin typeface="+mn-lt"/>
              </a:rPr>
              <a:t>Next</a:t>
            </a:r>
            <a:r>
              <a:rPr lang="en-US" b="0" dirty="0">
                <a:latin typeface="+mn-lt"/>
              </a:rPr>
              <a:t> to go to section </a:t>
            </a:r>
            <a:r>
              <a:rPr lang="en-US" dirty="0">
                <a:latin typeface="+mn-lt"/>
              </a:rPr>
              <a:t>2 Terms of Participation</a:t>
            </a:r>
            <a:r>
              <a:rPr lang="en-US" b="0" dirty="0">
                <a:latin typeface="+mn-lt"/>
              </a:rPr>
              <a:t> – no details until </a:t>
            </a:r>
            <a:r>
              <a:rPr lang="en-US" b="0" dirty="0" err="1">
                <a:latin typeface="+mn-lt"/>
              </a:rPr>
              <a:t>answerin</a:t>
            </a:r>
            <a:r>
              <a:rPr lang="en-US" b="0" dirty="0">
                <a:latin typeface="+mn-lt"/>
              </a:rPr>
              <a:t> prerequisites </a:t>
            </a:r>
          </a:p>
          <a:p>
            <a:pPr marL="342900" indent="-342900">
              <a:buFont typeface="+mj-lt"/>
              <a:buAutoNum type="arabicParenR"/>
            </a:pPr>
            <a:r>
              <a:rPr lang="en-US" b="0" dirty="0">
                <a:latin typeface="+mn-lt"/>
              </a:rPr>
              <a:t>Click </a:t>
            </a:r>
            <a:r>
              <a:rPr lang="en-US" dirty="0">
                <a:latin typeface="+mn-lt"/>
              </a:rPr>
              <a:t>Next</a:t>
            </a:r>
            <a:r>
              <a:rPr lang="en-US" b="0" dirty="0">
                <a:latin typeface="+mn-lt"/>
              </a:rPr>
              <a:t> again to go to section </a:t>
            </a:r>
            <a:r>
              <a:rPr lang="en-US" dirty="0">
                <a:latin typeface="+mn-lt"/>
              </a:rPr>
              <a:t>3 Pricing </a:t>
            </a:r>
            <a:r>
              <a:rPr lang="en-US" b="0" dirty="0">
                <a:latin typeface="+mn-lt"/>
              </a:rPr>
              <a:t>– limited item details at this point</a:t>
            </a:r>
          </a:p>
          <a:p>
            <a:pPr marL="342900" indent="-342900">
              <a:buFont typeface="+mj-lt"/>
              <a:buAutoNum type="arabicParenR"/>
            </a:pPr>
            <a:r>
              <a:rPr lang="en-US" b="0" dirty="0">
                <a:latin typeface="+mn-lt"/>
              </a:rPr>
              <a:t>You do not have to take any actions here but now will on Step 2</a:t>
            </a:r>
          </a:p>
        </p:txBody>
      </p:sp>
      <p:grpSp>
        <p:nvGrpSpPr>
          <p:cNvPr id="10" name="Group 9"/>
          <p:cNvGrpSpPr/>
          <p:nvPr/>
        </p:nvGrpSpPr>
        <p:grpSpPr>
          <a:xfrm>
            <a:off x="1572217" y="2416340"/>
            <a:ext cx="3406663" cy="603829"/>
            <a:chOff x="5423886" y="899845"/>
            <a:chExt cx="4265510" cy="903626"/>
          </a:xfrm>
        </p:grpSpPr>
        <p:sp>
          <p:nvSpPr>
            <p:cNvPr id="64" name="Rounded Rectangle 63"/>
            <p:cNvSpPr/>
            <p:nvPr/>
          </p:nvSpPr>
          <p:spPr bwMode="auto">
            <a:xfrm>
              <a:off x="9179938" y="1398903"/>
              <a:ext cx="509458" cy="404568"/>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2</a:t>
              </a:r>
              <a:endParaRPr kumimoji="0" lang="en-US" sz="1400" b="1" i="0" u="none" strike="noStrike" cap="none" normalizeH="0" baseline="0" dirty="0">
                <a:ln>
                  <a:noFill/>
                </a:ln>
                <a:solidFill>
                  <a:schemeClr val="tx1"/>
                </a:solidFill>
                <a:effectLst/>
                <a:latin typeface="Arial" charset="0"/>
              </a:endParaRPr>
            </a:p>
          </p:txBody>
        </p:sp>
        <p:sp>
          <p:nvSpPr>
            <p:cNvPr id="35" name="Rounded Rectangle 34"/>
            <p:cNvSpPr/>
            <p:nvPr/>
          </p:nvSpPr>
          <p:spPr bwMode="auto">
            <a:xfrm>
              <a:off x="5423886" y="899845"/>
              <a:ext cx="454981" cy="482496"/>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grpSp>
      <p:pic>
        <p:nvPicPr>
          <p:cNvPr id="7" name="Picture 6"/>
          <p:cNvPicPr>
            <a:picLocks noChangeAspect="1"/>
          </p:cNvPicPr>
          <p:nvPr/>
        </p:nvPicPr>
        <p:blipFill rotWithShape="1">
          <a:blip r:embed="rId4"/>
          <a:srcRect l="-273" t="3489" r="35758" b="3176"/>
          <a:stretch/>
        </p:blipFill>
        <p:spPr>
          <a:xfrm>
            <a:off x="1165337" y="5438530"/>
            <a:ext cx="5119753" cy="959581"/>
          </a:xfrm>
          <a:prstGeom prst="rect">
            <a:avLst/>
          </a:prstGeom>
          <a:ln w="12700">
            <a:solidFill>
              <a:srgbClr val="00475D"/>
            </a:solidFill>
          </a:ln>
        </p:spPr>
      </p:pic>
      <p:cxnSp>
        <p:nvCxnSpPr>
          <p:cNvPr id="18" name="Straight Arrow Connector 17">
            <a:extLst>
              <a:ext uri="{FF2B5EF4-FFF2-40B4-BE49-F238E27FC236}">
                <a16:creationId xmlns:a16="http://schemas.microsoft.com/office/drawing/2014/main" id="{3374CAA2-917E-4600-AD1A-D02E6605E6A3}"/>
              </a:ext>
            </a:extLst>
          </p:cNvPr>
          <p:cNvCxnSpPr>
            <a:cxnSpLocks/>
          </p:cNvCxnSpPr>
          <p:nvPr/>
        </p:nvCxnSpPr>
        <p:spPr>
          <a:xfrm flipH="1">
            <a:off x="1165338" y="2625393"/>
            <a:ext cx="406879" cy="260930"/>
          </a:xfrm>
          <a:prstGeom prst="straightConnector1">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D910FE-116C-42CD-BE1A-B4B08EAFCC62}"/>
              </a:ext>
            </a:extLst>
          </p:cNvPr>
          <p:cNvCxnSpPr>
            <a:cxnSpLocks/>
          </p:cNvCxnSpPr>
          <p:nvPr/>
        </p:nvCxnSpPr>
        <p:spPr>
          <a:xfrm>
            <a:off x="4978880" y="2886323"/>
            <a:ext cx="300786" cy="66288"/>
          </a:xfrm>
          <a:prstGeom prst="straightConnector1">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8A0CA32-D941-46EF-98B9-A2F6B25E6AE3}"/>
              </a:ext>
            </a:extLst>
          </p:cNvPr>
          <p:cNvPicPr>
            <a:picLocks noChangeAspect="1"/>
          </p:cNvPicPr>
          <p:nvPr/>
        </p:nvPicPr>
        <p:blipFill>
          <a:blip r:embed="rId5"/>
          <a:stretch>
            <a:fillRect/>
          </a:stretch>
        </p:blipFill>
        <p:spPr>
          <a:xfrm>
            <a:off x="1165337" y="4426490"/>
            <a:ext cx="5119753" cy="959581"/>
          </a:xfrm>
          <a:prstGeom prst="rect">
            <a:avLst/>
          </a:prstGeom>
          <a:ln w="12700">
            <a:solidFill>
              <a:schemeClr val="accent3"/>
            </a:solidFill>
          </a:ln>
        </p:spPr>
      </p:pic>
    </p:spTree>
    <p:extLst>
      <p:ext uri="{BB962C8B-B14F-4D97-AF65-F5344CB8AC3E}">
        <p14:creationId xmlns:p14="http://schemas.microsoft.com/office/powerpoint/2010/main" val="24872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6D106-5808-4BE6-B889-58BEC00E8331}"/>
              </a:ext>
            </a:extLst>
          </p:cNvPr>
          <p:cNvPicPr>
            <a:picLocks noChangeAspect="1"/>
          </p:cNvPicPr>
          <p:nvPr/>
        </p:nvPicPr>
        <p:blipFill>
          <a:blip r:embed="rId2"/>
          <a:stretch>
            <a:fillRect/>
          </a:stretch>
        </p:blipFill>
        <p:spPr>
          <a:xfrm>
            <a:off x="1586772" y="4876800"/>
            <a:ext cx="5344106" cy="1442834"/>
          </a:xfrm>
          <a:prstGeom prst="rect">
            <a:avLst/>
          </a:prstGeom>
          <a:ln w="12700">
            <a:solidFill>
              <a:schemeClr val="accent3"/>
            </a:solidFill>
          </a:ln>
        </p:spPr>
      </p:pic>
      <p:sp>
        <p:nvSpPr>
          <p:cNvPr id="3" name="Title 2"/>
          <p:cNvSpPr>
            <a:spLocks noGrp="1"/>
          </p:cNvSpPr>
          <p:nvPr>
            <p:ph type="title"/>
          </p:nvPr>
        </p:nvSpPr>
        <p:spPr/>
        <p:txBody>
          <a:bodyPr/>
          <a:lstStyle/>
          <a:p>
            <a:r>
              <a:rPr lang="en-US" dirty="0"/>
              <a:t>What are your event prerequisite actions?</a:t>
            </a:r>
          </a:p>
        </p:txBody>
      </p:sp>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12</a:t>
            </a:fld>
            <a:endParaRPr lang="en-US" dirty="0">
              <a:latin typeface="+mn-lt"/>
            </a:endParaRPr>
          </a:p>
        </p:txBody>
      </p:sp>
      <p:pic>
        <p:nvPicPr>
          <p:cNvPr id="6" name="Content Placeholder 5"/>
          <p:cNvPicPr>
            <a:picLocks noGrp="1"/>
          </p:cNvPicPr>
          <p:nvPr>
            <p:ph idx="1"/>
          </p:nvPr>
        </p:nvPicPr>
        <p:blipFill rotWithShape="1">
          <a:blip r:embed="rId3"/>
          <a:srcRect t="3542" b="17058"/>
          <a:stretch/>
        </p:blipFill>
        <p:spPr>
          <a:xfrm>
            <a:off x="547689" y="2619375"/>
            <a:ext cx="6291262" cy="2257425"/>
          </a:xfrm>
          <a:prstGeom prst="rect">
            <a:avLst/>
          </a:prstGeom>
          <a:ln>
            <a:solidFill>
              <a:srgbClr val="00475D"/>
            </a:solidFill>
          </a:ln>
        </p:spPr>
      </p:pic>
      <p:grpSp>
        <p:nvGrpSpPr>
          <p:cNvPr id="8" name="Group 7"/>
          <p:cNvGrpSpPr/>
          <p:nvPr/>
        </p:nvGrpSpPr>
        <p:grpSpPr>
          <a:xfrm>
            <a:off x="3759055" y="5477893"/>
            <a:ext cx="2015334" cy="958003"/>
            <a:chOff x="1776982" y="971891"/>
            <a:chExt cx="1495205" cy="721891"/>
          </a:xfrm>
          <a:scene3d>
            <a:camera prst="orthographicFront"/>
            <a:lightRig rig="threePt" dir="t"/>
          </a:scene3d>
        </p:grpSpPr>
        <p:sp>
          <p:nvSpPr>
            <p:cNvPr id="9" name="Rectangle 8"/>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900" b="1" kern="1200" dirty="0">
                  <a:latin typeface="+mn-lt"/>
                </a:rPr>
                <a:t>MBBP Supplier </a:t>
              </a:r>
              <a:r>
                <a:rPr lang="en-US" sz="900" kern="1200" dirty="0">
                  <a:latin typeface="+mn-lt"/>
                </a:rPr>
                <a:t>–</a:t>
              </a:r>
              <a:r>
                <a:rPr lang="en-US" sz="900" b="1" kern="1200" dirty="0">
                  <a:latin typeface="+mn-lt"/>
                </a:rPr>
                <a:t> </a:t>
              </a:r>
              <a:r>
                <a:rPr lang="en-US" sz="900" kern="1200" dirty="0">
                  <a:latin typeface="+mn-lt"/>
                </a:rPr>
                <a:t>select if Material Best Business Practice supplier as will determine which RFQ template you will use in future steps</a:t>
              </a:r>
            </a:p>
          </p:txBody>
        </p:sp>
      </p:grpSp>
      <p:sp>
        <p:nvSpPr>
          <p:cNvPr id="11" name="Rectangle 10"/>
          <p:cNvSpPr/>
          <p:nvPr/>
        </p:nvSpPr>
        <p:spPr>
          <a:xfrm>
            <a:off x="329185" y="1256390"/>
            <a:ext cx="8443340" cy="1638525"/>
          </a:xfrm>
          <a:prstGeom prst="rect">
            <a:avLst/>
          </a:prstGeom>
        </p:spPr>
        <p:txBody>
          <a:bodyPr wrap="square">
            <a:spAutoFit/>
          </a:bodyPr>
          <a:lstStyle/>
          <a:p>
            <a:pPr>
              <a:lnSpc>
                <a:spcPct val="107000"/>
              </a:lnSpc>
              <a:spcAft>
                <a:spcPts val="800"/>
              </a:spcAft>
            </a:pPr>
            <a:r>
              <a:rPr lang="en-US" sz="1400" b="1" dirty="0">
                <a:solidFill>
                  <a:srgbClr val="00475D"/>
                </a:solidFill>
                <a:ea typeface="Calibri" panose="020F0502020204030204" pitchFamily="34" charset="0"/>
                <a:cs typeface="Times New Roman" panose="02020603050405020304" pitchFamily="18" charset="0"/>
              </a:rPr>
              <a:t>Step</a:t>
            </a:r>
            <a:r>
              <a:rPr lang="en-US" sz="1400" dirty="0">
                <a:solidFill>
                  <a:srgbClr val="00475D"/>
                </a:solidFill>
                <a:ea typeface="Calibri" panose="020F0502020204030204" pitchFamily="34" charset="0"/>
                <a:cs typeface="Times New Roman" panose="02020603050405020304" pitchFamily="18" charset="0"/>
              </a:rPr>
              <a:t> </a:t>
            </a:r>
            <a:r>
              <a:rPr lang="en-US" sz="1400" b="1" dirty="0">
                <a:solidFill>
                  <a:srgbClr val="00475D"/>
                </a:solidFill>
                <a:ea typeface="Calibri" panose="020F0502020204030204" pitchFamily="34" charset="0"/>
                <a:cs typeface="Times New Roman" panose="02020603050405020304" pitchFamily="18" charset="0"/>
              </a:rPr>
              <a:t>2. Review and Accept Prerequisite</a:t>
            </a:r>
            <a:r>
              <a:rPr lang="en-US" sz="1400" dirty="0">
                <a:solidFill>
                  <a:srgbClr val="00475D"/>
                </a:solidFill>
                <a:ea typeface="Calibri" panose="020F0502020204030204" pitchFamily="34" charset="0"/>
                <a:cs typeface="Times New Roman" panose="02020603050405020304" pitchFamily="18" charset="0"/>
              </a:rPr>
              <a:t>, you must complete these key steps in order to continue.</a:t>
            </a:r>
          </a:p>
          <a:p>
            <a:pPr marL="342900" indent="-342900">
              <a:lnSpc>
                <a:spcPct val="107000"/>
              </a:lnSpc>
              <a:spcAft>
                <a:spcPts val="800"/>
              </a:spcAft>
              <a:buAutoNum type="arabicParenR"/>
            </a:pPr>
            <a:r>
              <a:rPr lang="en-US" sz="1400" dirty="0">
                <a:solidFill>
                  <a:srgbClr val="00475D"/>
                </a:solidFill>
                <a:ea typeface="Calibri" panose="020F0502020204030204" pitchFamily="34" charset="0"/>
                <a:cs typeface="Times New Roman" panose="02020603050405020304" pitchFamily="18" charset="0"/>
              </a:rPr>
              <a:t>Accept the terms of the agreement in order to participate. </a:t>
            </a:r>
          </a:p>
          <a:p>
            <a:pPr marL="342900" indent="-342900">
              <a:lnSpc>
                <a:spcPct val="107000"/>
              </a:lnSpc>
              <a:spcAft>
                <a:spcPts val="800"/>
              </a:spcAft>
              <a:buAutoNum type="arabicParenR"/>
            </a:pPr>
            <a:r>
              <a:rPr lang="en-US" sz="1400" dirty="0">
                <a:solidFill>
                  <a:srgbClr val="00475D"/>
                </a:solidFill>
              </a:rPr>
              <a:t>Indicate if you are a MBBP supplier with Adient by selecting from dropdown list </a:t>
            </a:r>
            <a:r>
              <a:rPr lang="en-US" sz="1400" b="1" dirty="0">
                <a:solidFill>
                  <a:srgbClr val="00475D"/>
                </a:solidFill>
              </a:rPr>
              <a:t>yes</a:t>
            </a:r>
            <a:r>
              <a:rPr lang="en-US" sz="1400" dirty="0">
                <a:solidFill>
                  <a:srgbClr val="00475D"/>
                </a:solidFill>
              </a:rPr>
              <a:t> or </a:t>
            </a:r>
            <a:r>
              <a:rPr lang="en-US" sz="1400" b="1" dirty="0">
                <a:solidFill>
                  <a:srgbClr val="00475D"/>
                </a:solidFill>
              </a:rPr>
              <a:t>no</a:t>
            </a:r>
            <a:r>
              <a:rPr lang="en-US" sz="1400" dirty="0">
                <a:solidFill>
                  <a:srgbClr val="00475D"/>
                </a:solidFill>
              </a:rPr>
              <a:t>.</a:t>
            </a:r>
          </a:p>
          <a:p>
            <a:pPr marL="342900" indent="-342900">
              <a:lnSpc>
                <a:spcPct val="107000"/>
              </a:lnSpc>
              <a:spcAft>
                <a:spcPts val="800"/>
              </a:spcAft>
              <a:buAutoNum type="arabicParenR"/>
            </a:pPr>
            <a:r>
              <a:rPr lang="en-US" sz="1400" dirty="0">
                <a:solidFill>
                  <a:srgbClr val="00475D"/>
                </a:solidFill>
              </a:rPr>
              <a:t>Click </a:t>
            </a:r>
            <a:r>
              <a:rPr lang="en-US" sz="1400" b="1" dirty="0">
                <a:solidFill>
                  <a:srgbClr val="00475D"/>
                </a:solidFill>
              </a:rPr>
              <a:t>OK</a:t>
            </a:r>
            <a:r>
              <a:rPr lang="en-US" sz="1400" dirty="0">
                <a:solidFill>
                  <a:srgbClr val="00475D"/>
                </a:solidFill>
              </a:rPr>
              <a:t>.  You will be asked to confirm your response.  Click </a:t>
            </a:r>
            <a:r>
              <a:rPr lang="en-US" sz="1400" b="1" dirty="0">
                <a:solidFill>
                  <a:srgbClr val="00475D"/>
                </a:solidFill>
              </a:rPr>
              <a:t>OK</a:t>
            </a:r>
            <a:r>
              <a:rPr lang="en-US" sz="1400" dirty="0">
                <a:solidFill>
                  <a:srgbClr val="00475D"/>
                </a:solidFill>
              </a:rPr>
              <a:t> again.</a:t>
            </a:r>
          </a:p>
          <a:p>
            <a:pPr marL="342900" indent="-342900">
              <a:lnSpc>
                <a:spcPct val="107000"/>
              </a:lnSpc>
              <a:spcAft>
                <a:spcPts val="800"/>
              </a:spcAft>
              <a:buAutoNum type="arabicParenR"/>
            </a:pPr>
            <a:endParaRPr lang="en-US" sz="1400" dirty="0">
              <a:solidFill>
                <a:srgbClr val="00475D"/>
              </a:solidFill>
              <a:effectLst/>
              <a:ea typeface="Calibri" panose="020F0502020204030204" pitchFamily="34" charset="0"/>
              <a:cs typeface="Times New Roman" panose="02020603050405020304" pitchFamily="18" charset="0"/>
            </a:endParaRPr>
          </a:p>
        </p:txBody>
      </p:sp>
      <p:grpSp>
        <p:nvGrpSpPr>
          <p:cNvPr id="12" name="Group 11"/>
          <p:cNvGrpSpPr/>
          <p:nvPr/>
        </p:nvGrpSpPr>
        <p:grpSpPr>
          <a:xfrm>
            <a:off x="4150670" y="3910753"/>
            <a:ext cx="2787496" cy="530400"/>
            <a:chOff x="1776982" y="971891"/>
            <a:chExt cx="1495205" cy="721891"/>
          </a:xfrm>
          <a:scene3d>
            <a:camera prst="orthographicFront"/>
            <a:lightRig rig="threePt" dir="t"/>
          </a:scene3d>
        </p:grpSpPr>
        <p:sp>
          <p:nvSpPr>
            <p:cNvPr id="13" name="Rectangle 12"/>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900" kern="1200" dirty="0">
                  <a:latin typeface="+mn-lt"/>
                </a:rPr>
                <a:t>Click link </a:t>
              </a:r>
              <a:r>
                <a:rPr lang="en-US" sz="900" b="1" kern="1200" dirty="0">
                  <a:latin typeface="+mn-lt"/>
                </a:rPr>
                <a:t>View Bidder Agreement </a:t>
              </a:r>
              <a:r>
                <a:rPr lang="en-US" sz="900" kern="1200" dirty="0">
                  <a:latin typeface="+mn-lt"/>
                </a:rPr>
                <a:t>–</a:t>
              </a:r>
              <a:r>
                <a:rPr lang="en-US" sz="900" b="1" kern="1200" dirty="0">
                  <a:latin typeface="+mn-lt"/>
                </a:rPr>
                <a:t> </a:t>
              </a:r>
              <a:r>
                <a:rPr lang="en-US" sz="900" kern="1200" dirty="0">
                  <a:latin typeface="+mn-lt"/>
                </a:rPr>
                <a:t>asserts that event invitation is not a promise of any business</a:t>
              </a:r>
            </a:p>
          </p:txBody>
        </p:sp>
      </p:grpSp>
      <p:pic>
        <p:nvPicPr>
          <p:cNvPr id="17" name="Picture 16"/>
          <p:cNvPicPr/>
          <p:nvPr/>
        </p:nvPicPr>
        <p:blipFill rotWithShape="1">
          <a:blip r:embed="rId4"/>
          <a:srcRect l="31465" t="28674" r="29205" b="22387"/>
          <a:stretch/>
        </p:blipFill>
        <p:spPr>
          <a:xfrm>
            <a:off x="6803403" y="5477893"/>
            <a:ext cx="1733550" cy="1054793"/>
          </a:xfrm>
          <a:prstGeom prst="rect">
            <a:avLst/>
          </a:prstGeom>
          <a:ln>
            <a:solidFill>
              <a:srgbClr val="00475D"/>
            </a:solidFill>
          </a:ln>
        </p:spPr>
      </p:pic>
    </p:spTree>
    <p:extLst>
      <p:ext uri="{BB962C8B-B14F-4D97-AF65-F5344CB8AC3E}">
        <p14:creationId xmlns:p14="http://schemas.microsoft.com/office/powerpoint/2010/main" val="25756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9184" y="1551304"/>
            <a:ext cx="2995041" cy="4906646"/>
          </a:xfrm>
        </p:spPr>
        <p:txBody>
          <a:bodyPr/>
          <a:lstStyle/>
          <a:p>
            <a:r>
              <a:rPr lang="en-US" sz="1400" b="0" dirty="0"/>
              <a:t>Step </a:t>
            </a:r>
            <a:r>
              <a:rPr lang="en-US" sz="1400" dirty="0"/>
              <a:t>3. Select Lots.</a:t>
            </a:r>
          </a:p>
          <a:p>
            <a:pPr marL="285750" indent="-285750">
              <a:buFont typeface="Arial" panose="020B0604020202020204" pitchFamily="34" charset="0"/>
              <a:buChar char="&gt;"/>
            </a:pPr>
            <a:endParaRPr lang="en-US" sz="1400" b="0" dirty="0"/>
          </a:p>
          <a:p>
            <a:pPr marL="285750" indent="-285750">
              <a:buFont typeface="Arial" panose="020B0604020202020204" pitchFamily="34" charset="0"/>
              <a:buChar char="&gt;"/>
            </a:pPr>
            <a:r>
              <a:rPr lang="en-US" sz="1400" b="0" dirty="0"/>
              <a:t>After you respond to all prerequisites required, you can choose the lots in which you will participate.</a:t>
            </a:r>
          </a:p>
          <a:p>
            <a:pPr marL="285750" indent="-285750">
              <a:buFont typeface="Arial" panose="020B0604020202020204" pitchFamily="34" charset="0"/>
              <a:buChar char="&gt;"/>
            </a:pPr>
            <a:r>
              <a:rPr lang="en-US" sz="1400" b="0" dirty="0"/>
              <a:t>The buyer might require you to enter bids on specific items or all lots.</a:t>
            </a:r>
          </a:p>
          <a:p>
            <a:pPr marL="285750" indent="-285750">
              <a:buFont typeface="Arial" panose="020B0604020202020204" pitchFamily="34" charset="0"/>
              <a:buChar char="&gt;"/>
            </a:pPr>
            <a:r>
              <a:rPr lang="en-US" sz="1400" b="0" dirty="0"/>
              <a:t>Choose the lots by checking the box next to the lot number or the top box Name for all lots.</a:t>
            </a:r>
          </a:p>
          <a:p>
            <a:pPr marL="285750" indent="-285750">
              <a:buFont typeface="Arial" panose="020B0604020202020204" pitchFamily="34" charset="0"/>
              <a:buChar char="&gt;"/>
            </a:pPr>
            <a:r>
              <a:rPr lang="en-US" sz="1400" b="0" dirty="0"/>
              <a:t>Click </a:t>
            </a:r>
            <a:r>
              <a:rPr lang="en-US" sz="1400" dirty="0"/>
              <a:t>Submit Selected Lots</a:t>
            </a:r>
            <a:r>
              <a:rPr lang="en-US" sz="1400" b="0" dirty="0"/>
              <a:t>.</a:t>
            </a:r>
          </a:p>
          <a:p>
            <a:pPr marL="285750" indent="-285750">
              <a:buFont typeface="Arial" panose="020B0604020202020204" pitchFamily="34" charset="0"/>
              <a:buChar char="&gt;"/>
            </a:pPr>
            <a:r>
              <a:rPr lang="en-US" sz="1400" b="0" dirty="0"/>
              <a:t>Now the entirety of the event is open for you to submit a bid.</a:t>
            </a:r>
          </a:p>
          <a:p>
            <a:pPr marL="285750" indent="-285750">
              <a:buFont typeface="Arial" panose="020B0604020202020204" pitchFamily="34" charset="0"/>
              <a:buChar char="&gt;"/>
            </a:pPr>
            <a:r>
              <a:rPr lang="en-US" sz="1400" b="0" dirty="0"/>
              <a:t>You can return to the </a:t>
            </a:r>
            <a:r>
              <a:rPr lang="en-US" sz="1400" dirty="0"/>
              <a:t>Select Lots </a:t>
            </a:r>
            <a:r>
              <a:rPr lang="en-US" sz="1400" b="0" dirty="0"/>
              <a:t>page later if you want to change your selections before the 14 day event ends.</a:t>
            </a:r>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13</a:t>
            </a:fld>
            <a:endParaRPr lang="en-US" dirty="0">
              <a:latin typeface="+mn-lt"/>
            </a:endParaRPr>
          </a:p>
        </p:txBody>
      </p:sp>
      <p:sp>
        <p:nvSpPr>
          <p:cNvPr id="3" name="Title 2"/>
          <p:cNvSpPr>
            <a:spLocks noGrp="1"/>
          </p:cNvSpPr>
          <p:nvPr>
            <p:ph type="title"/>
          </p:nvPr>
        </p:nvSpPr>
        <p:spPr/>
        <p:txBody>
          <a:bodyPr/>
          <a:lstStyle/>
          <a:p>
            <a:r>
              <a:rPr lang="en-US" dirty="0"/>
              <a:t>How do you indicate intent to bid on lots?</a:t>
            </a:r>
          </a:p>
        </p:txBody>
      </p:sp>
      <p:grpSp>
        <p:nvGrpSpPr>
          <p:cNvPr id="2" name="Group 1"/>
          <p:cNvGrpSpPr/>
          <p:nvPr/>
        </p:nvGrpSpPr>
        <p:grpSpPr>
          <a:xfrm>
            <a:off x="3409950" y="2095500"/>
            <a:ext cx="5400675" cy="3025685"/>
            <a:chOff x="3409950" y="2095500"/>
            <a:chExt cx="5400675" cy="3025685"/>
          </a:xfrm>
        </p:grpSpPr>
        <p:pic>
          <p:nvPicPr>
            <p:cNvPr id="13" name="Picture 12"/>
            <p:cNvPicPr/>
            <p:nvPr/>
          </p:nvPicPr>
          <p:blipFill>
            <a:blip r:embed="rId3"/>
            <a:stretch>
              <a:fillRect/>
            </a:stretch>
          </p:blipFill>
          <p:spPr>
            <a:xfrm>
              <a:off x="3409950" y="2095500"/>
              <a:ext cx="5400675" cy="3025685"/>
            </a:xfrm>
            <a:prstGeom prst="rect">
              <a:avLst/>
            </a:prstGeom>
            <a:ln>
              <a:solidFill>
                <a:srgbClr val="00475D"/>
              </a:solidFill>
            </a:ln>
          </p:spPr>
        </p:pic>
        <p:sp>
          <p:nvSpPr>
            <p:cNvPr id="12" name="Rectangle 11"/>
            <p:cNvSpPr/>
            <p:nvPr/>
          </p:nvSpPr>
          <p:spPr>
            <a:xfrm>
              <a:off x="4338028" y="3857625"/>
              <a:ext cx="167297" cy="142875"/>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421676" y="4740342"/>
              <a:ext cx="1145379" cy="222184"/>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8298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1203325"/>
            <a:ext cx="4242816" cy="1949453"/>
          </a:xfrm>
        </p:spPr>
        <p:txBody>
          <a:bodyPr/>
          <a:lstStyle/>
          <a:p>
            <a:r>
              <a:rPr lang="en-US" dirty="0"/>
              <a:t>Submit RFQ</a:t>
            </a:r>
          </a:p>
        </p:txBody>
      </p:sp>
      <p:sp>
        <p:nvSpPr>
          <p:cNvPr id="3" name="Text Placeholder 2"/>
          <p:cNvSpPr>
            <a:spLocks noGrp="1"/>
          </p:cNvSpPr>
          <p:nvPr>
            <p:ph type="body" sz="quarter" idx="13"/>
          </p:nvPr>
        </p:nvSpPr>
        <p:spPr/>
        <p:txBody>
          <a:bodyPr/>
          <a:lstStyle/>
          <a:p>
            <a:r>
              <a:rPr lang="en-US" dirty="0"/>
              <a:t>Download event attachments</a:t>
            </a:r>
          </a:p>
          <a:p>
            <a:r>
              <a:rPr lang="en-US" dirty="0"/>
              <a:t>Complete cost model</a:t>
            </a:r>
          </a:p>
          <a:p>
            <a:r>
              <a:rPr lang="en-US" dirty="0"/>
              <a:t>Import pricing data</a:t>
            </a:r>
          </a:p>
          <a:p>
            <a:r>
              <a:rPr lang="en-US" dirty="0"/>
              <a:t>Submit entire RFQ bid</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 r="28"/>
          <a:stretch>
            <a:fillRect/>
          </a:stretch>
        </p:blipFill>
        <p:spPr/>
      </p:pic>
      <p:sp>
        <p:nvSpPr>
          <p:cNvPr id="5" name="Footer Placeholder 4"/>
          <p:cNvSpPr>
            <a:spLocks noGrp="1"/>
          </p:cNvSpPr>
          <p:nvPr>
            <p:ph type="ftr" sz="quarter" idx="4294967295"/>
          </p:nvPr>
        </p:nvSpPr>
        <p:spPr>
          <a:xfrm>
            <a:off x="714707" y="6319635"/>
            <a:ext cx="3044348" cy="365125"/>
          </a:xfrm>
          <a:prstGeom prst="rect">
            <a:avLst/>
          </a:prstGeom>
        </p:spPr>
        <p:txBody>
          <a:bodyPr/>
          <a:lstStyle/>
          <a:p>
            <a:r>
              <a:rPr lang="en-US" dirty="0"/>
              <a:t>  SAP COE / Date / Internal</a:t>
            </a:r>
          </a:p>
        </p:txBody>
      </p:sp>
    </p:spTree>
    <p:extLst>
      <p:ext uri="{BB962C8B-B14F-4D97-AF65-F5344CB8AC3E}">
        <p14:creationId xmlns:p14="http://schemas.microsoft.com/office/powerpoint/2010/main" val="269683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do you download event attachments?</a:t>
            </a:r>
          </a:p>
        </p:txBody>
      </p:sp>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15</a:t>
            </a:fld>
            <a:endParaRPr lang="en-US" dirty="0">
              <a:latin typeface="+mn-lt"/>
            </a:endParaRPr>
          </a:p>
        </p:txBody>
      </p:sp>
      <p:sp>
        <p:nvSpPr>
          <p:cNvPr id="10" name="Rectangle 9"/>
          <p:cNvSpPr/>
          <p:nvPr/>
        </p:nvSpPr>
        <p:spPr>
          <a:xfrm>
            <a:off x="5851128" y="1321913"/>
            <a:ext cx="3292872" cy="1219565"/>
          </a:xfrm>
          <a:prstGeom prst="rect">
            <a:avLst/>
          </a:prstGeom>
        </p:spPr>
        <p:txBody>
          <a:bodyPr wrap="square">
            <a:spAutoFit/>
          </a:bodyPr>
          <a:lstStyle/>
          <a:p>
            <a:pPr marL="342900" indent="-342900">
              <a:lnSpc>
                <a:spcPct val="107000"/>
              </a:lnSpc>
              <a:spcAft>
                <a:spcPts val="800"/>
              </a:spcAft>
              <a:buFont typeface="+mj-lt"/>
              <a:buAutoNum type="arabicParenR"/>
            </a:pPr>
            <a:r>
              <a:rPr lang="en-US" sz="1400" dirty="0">
                <a:solidFill>
                  <a:srgbClr val="00475D"/>
                </a:solidFill>
                <a:ea typeface="Calibri" panose="020F0502020204030204" pitchFamily="34" charset="0"/>
                <a:cs typeface="Times New Roman" panose="02020603050405020304" pitchFamily="18" charset="0"/>
              </a:rPr>
              <a:t>Click</a:t>
            </a:r>
            <a:r>
              <a:rPr lang="en-US" sz="1400" b="1" dirty="0">
                <a:solidFill>
                  <a:srgbClr val="00475D"/>
                </a:solidFill>
                <a:ea typeface="Calibri" panose="020F0502020204030204" pitchFamily="34" charset="0"/>
                <a:cs typeface="Times New Roman" panose="02020603050405020304" pitchFamily="18" charset="0"/>
              </a:rPr>
              <a:t> Download Attachments</a:t>
            </a:r>
            <a:r>
              <a:rPr lang="en-US" sz="1400" dirty="0">
                <a:solidFill>
                  <a:srgbClr val="00475D"/>
                </a:solidFill>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arenR"/>
            </a:pPr>
            <a:r>
              <a:rPr lang="en-US" sz="1400" dirty="0">
                <a:solidFill>
                  <a:srgbClr val="00475D"/>
                </a:solidFill>
                <a:ea typeface="Calibri" panose="020F0502020204030204" pitchFamily="34" charset="0"/>
                <a:cs typeface="Times New Roman" panose="02020603050405020304" pitchFamily="18" charset="0"/>
              </a:rPr>
              <a:t>Mark top Selected Items box</a:t>
            </a:r>
          </a:p>
          <a:p>
            <a:pPr marL="342900" indent="-342900">
              <a:lnSpc>
                <a:spcPct val="107000"/>
              </a:lnSpc>
              <a:spcAft>
                <a:spcPts val="800"/>
              </a:spcAft>
              <a:buFont typeface="+mj-lt"/>
              <a:buAutoNum type="arabicParenR"/>
            </a:pPr>
            <a:r>
              <a:rPr lang="en-US" sz="1400" b="1" dirty="0">
                <a:solidFill>
                  <a:srgbClr val="00475D"/>
                </a:solidFill>
                <a:effectLst/>
                <a:ea typeface="Calibri" panose="020F0502020204030204" pitchFamily="34" charset="0"/>
                <a:cs typeface="Times New Roman" panose="02020603050405020304" pitchFamily="18" charset="0"/>
              </a:rPr>
              <a:t>Save</a:t>
            </a:r>
            <a:r>
              <a:rPr lang="en-US" sz="1400" dirty="0">
                <a:solidFill>
                  <a:srgbClr val="00475D"/>
                </a:solidFill>
                <a:effectLst/>
                <a:ea typeface="Calibri" panose="020F0502020204030204" pitchFamily="34" charset="0"/>
                <a:cs typeface="Times New Roman" panose="02020603050405020304" pitchFamily="18" charset="0"/>
              </a:rPr>
              <a:t> .zip folder so complete the documents later, then click </a:t>
            </a:r>
            <a:r>
              <a:rPr lang="en-US" sz="1400" b="1" dirty="0">
                <a:solidFill>
                  <a:srgbClr val="00475D"/>
                </a:solidFill>
                <a:effectLst/>
                <a:ea typeface="Calibri" panose="020F0502020204030204" pitchFamily="34" charset="0"/>
                <a:cs typeface="Times New Roman" panose="02020603050405020304" pitchFamily="18" charset="0"/>
              </a:rPr>
              <a:t>Done</a:t>
            </a:r>
          </a:p>
        </p:txBody>
      </p:sp>
      <p:grpSp>
        <p:nvGrpSpPr>
          <p:cNvPr id="49" name="Group 48"/>
          <p:cNvGrpSpPr/>
          <p:nvPr/>
        </p:nvGrpSpPr>
        <p:grpSpPr>
          <a:xfrm>
            <a:off x="420795" y="1848085"/>
            <a:ext cx="7454261" cy="4281050"/>
            <a:chOff x="582720" y="1600435"/>
            <a:chExt cx="7454261" cy="4281050"/>
          </a:xfrm>
        </p:grpSpPr>
        <p:pic>
          <p:nvPicPr>
            <p:cNvPr id="7" name="Picture 6"/>
            <p:cNvPicPr/>
            <p:nvPr/>
          </p:nvPicPr>
          <p:blipFill>
            <a:blip r:embed="rId2"/>
            <a:stretch>
              <a:fillRect/>
            </a:stretch>
          </p:blipFill>
          <p:spPr>
            <a:xfrm>
              <a:off x="582720" y="1600435"/>
              <a:ext cx="5131511" cy="953641"/>
            </a:xfrm>
            <a:prstGeom prst="rect">
              <a:avLst/>
            </a:prstGeom>
            <a:ln>
              <a:solidFill>
                <a:srgbClr val="00475D"/>
              </a:solidFill>
            </a:ln>
          </p:spPr>
        </p:pic>
        <p:pic>
          <p:nvPicPr>
            <p:cNvPr id="8" name="Picture 7"/>
            <p:cNvPicPr/>
            <p:nvPr/>
          </p:nvPicPr>
          <p:blipFill>
            <a:blip r:embed="rId3"/>
            <a:stretch>
              <a:fillRect/>
            </a:stretch>
          </p:blipFill>
          <p:spPr>
            <a:xfrm>
              <a:off x="879958" y="2377006"/>
              <a:ext cx="7157023" cy="3504479"/>
            </a:xfrm>
            <a:prstGeom prst="rect">
              <a:avLst/>
            </a:prstGeom>
            <a:ln>
              <a:solidFill>
                <a:srgbClr val="00475D"/>
              </a:solidFill>
            </a:ln>
          </p:spPr>
        </p:pic>
        <p:pic>
          <p:nvPicPr>
            <p:cNvPr id="9" name="Picture 8"/>
            <p:cNvPicPr/>
            <p:nvPr/>
          </p:nvPicPr>
          <p:blipFill>
            <a:blip r:embed="rId4"/>
            <a:stretch>
              <a:fillRect/>
            </a:stretch>
          </p:blipFill>
          <p:spPr>
            <a:xfrm>
              <a:off x="2175500" y="2981762"/>
              <a:ext cx="4375437" cy="2190051"/>
            </a:xfrm>
            <a:prstGeom prst="rect">
              <a:avLst/>
            </a:prstGeom>
            <a:ln>
              <a:solidFill>
                <a:srgbClr val="00475D"/>
              </a:solidFill>
            </a:ln>
            <a:effectLst>
              <a:outerShdw blurRad="50800" dist="50800" dir="5400000" algn="ctr" rotWithShape="0">
                <a:srgbClr val="BFD732"/>
              </a:outerShdw>
            </a:effectLst>
          </p:spPr>
        </p:pic>
        <p:sp>
          <p:nvSpPr>
            <p:cNvPr id="13" name="Rectangle 12"/>
            <p:cNvSpPr/>
            <p:nvPr/>
          </p:nvSpPr>
          <p:spPr>
            <a:xfrm>
              <a:off x="3432146" y="4419410"/>
              <a:ext cx="3415161" cy="926309"/>
            </a:xfrm>
            <a:prstGeom prst="rect">
              <a:avLst/>
            </a:prstGeom>
            <a:solidFill>
              <a:srgbClr val="00475D"/>
            </a:solidFill>
            <a:scene3d>
              <a:camera prst="orthographicFront"/>
              <a:lightRig rig="threePt" dir="t"/>
            </a:scene3d>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3448050" y="4410417"/>
              <a:ext cx="3415161" cy="928332"/>
            </a:xfrm>
            <a:prstGeom prst="rect">
              <a:avLst/>
            </a:prstGeom>
            <a:scene3d>
              <a:camera prst="orthographicFront"/>
              <a:lightRig rig="threePt" dir="t"/>
            </a:scene3d>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900" b="1" dirty="0"/>
                <a:t>Two key attachments </a:t>
              </a:r>
              <a:r>
                <a:rPr lang="en-US" sz="900" dirty="0"/>
                <a:t>- SSOW and Excel bid template.</a:t>
              </a:r>
            </a:p>
            <a:p>
              <a:pPr marL="0" lvl="1" algn="ctr" defTabSz="444500">
                <a:lnSpc>
                  <a:spcPct val="90000"/>
                </a:lnSpc>
                <a:spcBef>
                  <a:spcPct val="0"/>
                </a:spcBef>
                <a:spcAft>
                  <a:spcPct val="15000"/>
                </a:spcAft>
              </a:pPr>
              <a:r>
                <a:rPr lang="en-US" sz="900" dirty="0"/>
                <a:t>Minimum of two documents for each event. May be more.</a:t>
              </a:r>
            </a:p>
            <a:p>
              <a:pPr marL="0" lvl="1" algn="ctr" defTabSz="444500">
                <a:lnSpc>
                  <a:spcPct val="90000"/>
                </a:lnSpc>
                <a:spcBef>
                  <a:spcPct val="0"/>
                </a:spcBef>
                <a:spcAft>
                  <a:spcPct val="15000"/>
                </a:spcAft>
              </a:pPr>
              <a:r>
                <a:rPr lang="en-US" sz="900" dirty="0"/>
                <a:t> Save to complete cost model, sign SSOW and attach later. </a:t>
              </a:r>
              <a:endParaRPr lang="en-US" sz="900" kern="1200" dirty="0"/>
            </a:p>
          </p:txBody>
        </p:sp>
        <p:sp>
          <p:nvSpPr>
            <p:cNvPr id="15" name="Rounded Rectangle 14"/>
            <p:cNvSpPr/>
            <p:nvPr/>
          </p:nvSpPr>
          <p:spPr bwMode="auto">
            <a:xfrm>
              <a:off x="1466987" y="3711447"/>
              <a:ext cx="293353" cy="315690"/>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a:t>
              </a:r>
            </a:p>
          </p:txBody>
        </p:sp>
        <p:sp>
          <p:nvSpPr>
            <p:cNvPr id="17" name="Rounded Rectangle 16"/>
            <p:cNvSpPr/>
            <p:nvPr/>
          </p:nvSpPr>
          <p:spPr bwMode="auto">
            <a:xfrm>
              <a:off x="3025512" y="2044201"/>
              <a:ext cx="293353" cy="315690"/>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sp>
          <p:nvSpPr>
            <p:cNvPr id="18" name="Rounded Rectangle 17"/>
            <p:cNvSpPr/>
            <p:nvPr/>
          </p:nvSpPr>
          <p:spPr bwMode="auto">
            <a:xfrm>
              <a:off x="7020062" y="5359272"/>
              <a:ext cx="293353" cy="315690"/>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3</a:t>
              </a:r>
            </a:p>
          </p:txBody>
        </p:sp>
        <p:cxnSp>
          <p:nvCxnSpPr>
            <p:cNvPr id="25" name="Elbow Connector 24"/>
            <p:cNvCxnSpPr/>
            <p:nvPr/>
          </p:nvCxnSpPr>
          <p:spPr>
            <a:xfrm flipV="1">
              <a:off x="7320459" y="5261901"/>
              <a:ext cx="480516" cy="271591"/>
            </a:xfrm>
            <a:prstGeom prst="bentConnector3">
              <a:avLst>
                <a:gd name="adj1" fmla="val 101538"/>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8" idx="1"/>
            </p:cNvCxnSpPr>
            <p:nvPr/>
          </p:nvCxnSpPr>
          <p:spPr>
            <a:xfrm rot="10800000" flipV="1">
              <a:off x="5851128" y="5517116"/>
              <a:ext cx="1168934" cy="192971"/>
            </a:xfrm>
            <a:prstGeom prst="bentConnector3">
              <a:avLst>
                <a:gd name="adj1" fmla="val 100520"/>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120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5856174" y="1477433"/>
            <a:ext cx="2963976" cy="1762125"/>
          </a:xfrm>
        </p:spPr>
        <p:txBody>
          <a:bodyPr/>
          <a:lstStyle/>
          <a:p>
            <a:pPr marL="342900" indent="-342900">
              <a:buFont typeface="+mj-lt"/>
              <a:buAutoNum type="arabicParenR"/>
            </a:pPr>
            <a:r>
              <a:rPr lang="en-US" sz="1400" b="0" dirty="0"/>
              <a:t>Click </a:t>
            </a:r>
            <a:r>
              <a:rPr lang="en-US" sz="1400" dirty="0"/>
              <a:t>Download Content </a:t>
            </a:r>
            <a:r>
              <a:rPr lang="en-US" sz="1400" b="0" dirty="0"/>
              <a:t>to get a copy of the event </a:t>
            </a:r>
            <a:r>
              <a:rPr lang="en-US" sz="1400" dirty="0"/>
              <a:t>Bid form</a:t>
            </a:r>
            <a:r>
              <a:rPr lang="en-US" sz="1400" b="0" dirty="0"/>
              <a:t> the Adient buyer loaded </a:t>
            </a:r>
          </a:p>
          <a:p>
            <a:pPr marL="342900" indent="-342900">
              <a:buFont typeface="+mj-lt"/>
              <a:buAutoNum type="arabicParenR"/>
            </a:pPr>
            <a:r>
              <a:rPr lang="en-US" sz="1400" dirty="0"/>
              <a:t>Open</a:t>
            </a:r>
            <a:r>
              <a:rPr lang="en-US" sz="1400" b="0" dirty="0"/>
              <a:t> the Excel bid form </a:t>
            </a:r>
          </a:p>
          <a:p>
            <a:pPr marL="342900" indent="-342900">
              <a:buFont typeface="+mj-lt"/>
              <a:buAutoNum type="arabicParenR"/>
            </a:pPr>
            <a:r>
              <a:rPr lang="en-US" sz="1400" dirty="0"/>
              <a:t>Save</a:t>
            </a:r>
            <a:r>
              <a:rPr lang="en-US" sz="1400" b="0" dirty="0"/>
              <a:t> a copy to your computer to be completed later</a:t>
            </a:r>
          </a:p>
          <a:p>
            <a:pPr marL="342900" indent="-342900">
              <a:buFont typeface="+mj-lt"/>
              <a:buAutoNum type="arabicParenR"/>
            </a:pPr>
            <a:r>
              <a:rPr lang="en-US" sz="1400" b="0" dirty="0"/>
              <a:t>Click </a:t>
            </a:r>
            <a:r>
              <a:rPr lang="en-US" sz="1400" dirty="0"/>
              <a:t>Done</a:t>
            </a:r>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16</a:t>
            </a:fld>
            <a:endParaRPr lang="en-US" dirty="0">
              <a:latin typeface="+mn-lt"/>
            </a:endParaRPr>
          </a:p>
        </p:txBody>
      </p:sp>
      <p:sp>
        <p:nvSpPr>
          <p:cNvPr id="6" name="Title 5"/>
          <p:cNvSpPr>
            <a:spLocks noGrp="1"/>
          </p:cNvSpPr>
          <p:nvPr>
            <p:ph type="title"/>
          </p:nvPr>
        </p:nvSpPr>
        <p:spPr/>
        <p:txBody>
          <a:bodyPr/>
          <a:lstStyle/>
          <a:p>
            <a:r>
              <a:rPr lang="en-US" dirty="0"/>
              <a:t>How do you download the event bid form?</a:t>
            </a:r>
          </a:p>
        </p:txBody>
      </p:sp>
      <p:sp>
        <p:nvSpPr>
          <p:cNvPr id="8" name="Rectangle 7"/>
          <p:cNvSpPr/>
          <p:nvPr/>
        </p:nvSpPr>
        <p:spPr>
          <a:xfrm>
            <a:off x="4754265" y="5497925"/>
            <a:ext cx="650859" cy="238125"/>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p:cNvPicPr>
            <a:picLocks noGrp="1"/>
          </p:cNvPicPr>
          <p:nvPr>
            <p:ph idx="1"/>
          </p:nvPr>
        </p:nvPicPr>
        <p:blipFill rotWithShape="1">
          <a:blip r:embed="rId2"/>
          <a:srcRect t="2899" b="2991"/>
          <a:stretch/>
        </p:blipFill>
        <p:spPr>
          <a:xfrm>
            <a:off x="461375" y="2585634"/>
            <a:ext cx="5269177" cy="3390187"/>
          </a:xfrm>
          <a:prstGeom prst="rect">
            <a:avLst/>
          </a:prstGeom>
          <a:ln>
            <a:solidFill>
              <a:srgbClr val="00475D"/>
            </a:solidFill>
          </a:ln>
        </p:spPr>
      </p:pic>
      <p:sp>
        <p:nvSpPr>
          <p:cNvPr id="15" name="Rounded Rectangle 14"/>
          <p:cNvSpPr/>
          <p:nvPr/>
        </p:nvSpPr>
        <p:spPr bwMode="auto">
          <a:xfrm>
            <a:off x="4158891" y="5571362"/>
            <a:ext cx="269946" cy="299036"/>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2</a:t>
            </a:r>
            <a:endParaRPr kumimoji="0" lang="en-US" sz="1400" b="1" i="0" u="none" strike="noStrike" cap="none" normalizeH="0" baseline="0" dirty="0">
              <a:ln>
                <a:noFill/>
              </a:ln>
              <a:solidFill>
                <a:schemeClr val="tx1"/>
              </a:solidFill>
              <a:effectLst/>
              <a:latin typeface="Arial" charset="0"/>
            </a:endParaRPr>
          </a:p>
        </p:txBody>
      </p:sp>
      <p:grpSp>
        <p:nvGrpSpPr>
          <p:cNvPr id="2" name="Group 1"/>
          <p:cNvGrpSpPr/>
          <p:nvPr/>
        </p:nvGrpSpPr>
        <p:grpSpPr>
          <a:xfrm>
            <a:off x="461376" y="1526563"/>
            <a:ext cx="5269177" cy="930121"/>
            <a:chOff x="461376" y="1526563"/>
            <a:chExt cx="5269177" cy="930121"/>
          </a:xfrm>
        </p:grpSpPr>
        <p:pic>
          <p:nvPicPr>
            <p:cNvPr id="11" name="Content Placeholder 5"/>
            <p:cNvPicPr>
              <a:picLocks/>
            </p:cNvPicPr>
            <p:nvPr/>
          </p:nvPicPr>
          <p:blipFill rotWithShape="1">
            <a:blip r:embed="rId3"/>
            <a:srcRect r="29120" b="50646"/>
            <a:stretch/>
          </p:blipFill>
          <p:spPr>
            <a:xfrm>
              <a:off x="461376" y="1526563"/>
              <a:ext cx="5269177" cy="930121"/>
            </a:xfrm>
            <a:prstGeom prst="rect">
              <a:avLst/>
            </a:prstGeom>
            <a:ln>
              <a:solidFill>
                <a:srgbClr val="00475D"/>
              </a:solidFill>
            </a:ln>
          </p:spPr>
        </p:pic>
        <p:sp>
          <p:nvSpPr>
            <p:cNvPr id="12" name="Rounded Rectangle 11"/>
            <p:cNvSpPr/>
            <p:nvPr/>
          </p:nvSpPr>
          <p:spPr bwMode="auto">
            <a:xfrm>
              <a:off x="3095963" y="1746425"/>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sp>
          <p:nvSpPr>
            <p:cNvPr id="16" name="Rectangle 15"/>
            <p:cNvSpPr/>
            <p:nvPr/>
          </p:nvSpPr>
          <p:spPr>
            <a:xfrm>
              <a:off x="3414555" y="1813934"/>
              <a:ext cx="1145379" cy="222184"/>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5714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2EE827-25AB-4C20-BA35-5A2D61BFA980}"/>
              </a:ext>
            </a:extLst>
          </p:cNvPr>
          <p:cNvPicPr>
            <a:picLocks noChangeAspect="1"/>
          </p:cNvPicPr>
          <p:nvPr/>
        </p:nvPicPr>
        <p:blipFill>
          <a:blip r:embed="rId2"/>
          <a:stretch>
            <a:fillRect/>
          </a:stretch>
        </p:blipFill>
        <p:spPr>
          <a:xfrm>
            <a:off x="4933950" y="1619749"/>
            <a:ext cx="3987413" cy="3140765"/>
          </a:xfrm>
          <a:prstGeom prst="rect">
            <a:avLst/>
          </a:prstGeom>
        </p:spPr>
      </p:pic>
      <p:pic>
        <p:nvPicPr>
          <p:cNvPr id="9" name="Content Placeholder 8">
            <a:extLst>
              <a:ext uri="{FF2B5EF4-FFF2-40B4-BE49-F238E27FC236}">
                <a16:creationId xmlns:a16="http://schemas.microsoft.com/office/drawing/2014/main" id="{821B6DFE-EBE4-4022-82A6-FFBB1DB01946}"/>
              </a:ext>
            </a:extLst>
          </p:cNvPr>
          <p:cNvPicPr>
            <a:picLocks noGrp="1" noChangeAspect="1"/>
          </p:cNvPicPr>
          <p:nvPr>
            <p:ph idx="1"/>
          </p:nvPr>
        </p:nvPicPr>
        <p:blipFill>
          <a:blip r:embed="rId3"/>
          <a:stretch>
            <a:fillRect/>
          </a:stretch>
        </p:blipFill>
        <p:spPr>
          <a:xfrm>
            <a:off x="430710" y="3428999"/>
            <a:ext cx="4411634" cy="2967037"/>
          </a:xfrm>
          <a:prstGeom prst="rect">
            <a:avLst/>
          </a:prstGeom>
        </p:spPr>
      </p:pic>
      <p:sp>
        <p:nvSpPr>
          <p:cNvPr id="3" name="Content Placeholder 2"/>
          <p:cNvSpPr>
            <a:spLocks noGrp="1"/>
          </p:cNvSpPr>
          <p:nvPr>
            <p:ph idx="13"/>
          </p:nvPr>
        </p:nvSpPr>
        <p:spPr>
          <a:xfrm>
            <a:off x="430710" y="1341707"/>
            <a:ext cx="4503240" cy="2011093"/>
          </a:xfrm>
        </p:spPr>
        <p:txBody>
          <a:bodyPr/>
          <a:lstStyle/>
          <a:p>
            <a:r>
              <a:rPr lang="en-US" b="0" dirty="0"/>
              <a:t>There are many cost fields to complete for each part or lot in Ariba. To simplify the process, you will use a revised Adient Cost Model sheet.</a:t>
            </a:r>
          </a:p>
          <a:p>
            <a:pPr marL="342900" indent="-342900">
              <a:buFont typeface="+mj-lt"/>
              <a:buAutoNum type="arabicParenR"/>
            </a:pPr>
            <a:r>
              <a:rPr lang="en-US" b="0" dirty="0"/>
              <a:t>Fill in </a:t>
            </a:r>
            <a:r>
              <a:rPr lang="en-US" dirty="0"/>
              <a:t>Cost break down </a:t>
            </a:r>
            <a:r>
              <a:rPr lang="en-US" b="0" dirty="0"/>
              <a:t>sheet provided</a:t>
            </a:r>
          </a:p>
          <a:p>
            <a:pPr marL="342900" indent="-342900">
              <a:buFont typeface="+mj-lt"/>
              <a:buAutoNum type="arabicParenR"/>
            </a:pPr>
            <a:r>
              <a:rPr lang="en-US" b="0" dirty="0"/>
              <a:t>Check that the new </a:t>
            </a:r>
            <a:r>
              <a:rPr lang="en-US" dirty="0"/>
              <a:t>Ariba Import Sheet </a:t>
            </a:r>
            <a:r>
              <a:rPr lang="en-US" b="0" dirty="0"/>
              <a:t>is automatically filled in based on cost break down data pulled in with formulas</a:t>
            </a:r>
          </a:p>
        </p:txBody>
      </p:sp>
      <p:sp>
        <p:nvSpPr>
          <p:cNvPr id="4" name="Footer Placeholder 3"/>
          <p:cNvSpPr>
            <a:spLocks noGrp="1"/>
          </p:cNvSpPr>
          <p:nvPr>
            <p:ph type="ftr" sz="quarter" idx="3"/>
          </p:nvPr>
        </p:nvSpPr>
        <p:spPr/>
        <p:txBody>
          <a:bodyPr/>
          <a:lstStyle/>
          <a:p>
            <a:endParaRPr lang="en-US" dirty="0"/>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17</a:t>
            </a:fld>
            <a:endParaRPr lang="en-US" dirty="0">
              <a:latin typeface="+mn-lt"/>
            </a:endParaRPr>
          </a:p>
        </p:txBody>
      </p:sp>
      <p:sp>
        <p:nvSpPr>
          <p:cNvPr id="6" name="Title 5"/>
          <p:cNvSpPr>
            <a:spLocks noGrp="1"/>
          </p:cNvSpPr>
          <p:nvPr>
            <p:ph type="title"/>
          </p:nvPr>
        </p:nvSpPr>
        <p:spPr/>
        <p:txBody>
          <a:bodyPr/>
          <a:lstStyle/>
          <a:p>
            <a:r>
              <a:rPr lang="en-US" dirty="0"/>
              <a:t>How do you add your pricing data into Ariba?</a:t>
            </a:r>
          </a:p>
        </p:txBody>
      </p:sp>
      <p:sp>
        <p:nvSpPr>
          <p:cNvPr id="12" name="Rectangle 11"/>
          <p:cNvSpPr/>
          <p:nvPr/>
        </p:nvSpPr>
        <p:spPr>
          <a:xfrm>
            <a:off x="6267451" y="5157954"/>
            <a:ext cx="2390774" cy="830997"/>
          </a:xfrm>
          <a:prstGeom prst="rect">
            <a:avLst/>
          </a:prstGeom>
        </p:spPr>
        <p:txBody>
          <a:bodyPr wrap="square">
            <a:spAutoFit/>
          </a:bodyPr>
          <a:lstStyle/>
          <a:p>
            <a:r>
              <a:rPr lang="en-US" sz="1600" dirty="0">
                <a:solidFill>
                  <a:srgbClr val="00475D"/>
                </a:solidFill>
              </a:rPr>
              <a:t>Note: Ariba Supplier Import Sheet supports up to 100 lines </a:t>
            </a:r>
          </a:p>
        </p:txBody>
      </p:sp>
      <p:sp>
        <p:nvSpPr>
          <p:cNvPr id="13" name="Rounded Rectangle 12"/>
          <p:cNvSpPr/>
          <p:nvPr/>
        </p:nvSpPr>
        <p:spPr bwMode="auto">
          <a:xfrm>
            <a:off x="596633" y="5894606"/>
            <a:ext cx="293353" cy="365124"/>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sp>
        <p:nvSpPr>
          <p:cNvPr id="14" name="Rounded Rectangle 13"/>
          <p:cNvSpPr/>
          <p:nvPr/>
        </p:nvSpPr>
        <p:spPr bwMode="auto">
          <a:xfrm>
            <a:off x="6267452" y="4365266"/>
            <a:ext cx="284423" cy="318052"/>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400" b="1" dirty="0">
                <a:latin typeface="Arial" charset="0"/>
              </a:rPr>
              <a:t>2</a:t>
            </a:r>
            <a:endParaRPr kumimoji="0" lang="en-US" sz="1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4955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BC8B9D-0246-48EC-A8E5-B9B6F6570085}"/>
              </a:ext>
            </a:extLst>
          </p:cNvPr>
          <p:cNvPicPr>
            <a:picLocks noChangeAspect="1"/>
          </p:cNvPicPr>
          <p:nvPr/>
        </p:nvPicPr>
        <p:blipFill>
          <a:blip r:embed="rId2"/>
          <a:stretch>
            <a:fillRect/>
          </a:stretch>
        </p:blipFill>
        <p:spPr>
          <a:xfrm>
            <a:off x="4371934" y="2789522"/>
            <a:ext cx="4751414" cy="3283832"/>
          </a:xfrm>
          <a:prstGeom prst="rect">
            <a:avLst/>
          </a:prstGeom>
        </p:spPr>
      </p:pic>
      <p:pic>
        <p:nvPicPr>
          <p:cNvPr id="22" name="Picture 21">
            <a:extLst>
              <a:ext uri="{FF2B5EF4-FFF2-40B4-BE49-F238E27FC236}">
                <a16:creationId xmlns:a16="http://schemas.microsoft.com/office/drawing/2014/main" id="{59247BD6-B382-40C2-9932-655F9A602EA0}"/>
              </a:ext>
            </a:extLst>
          </p:cNvPr>
          <p:cNvPicPr>
            <a:picLocks noChangeAspect="1"/>
          </p:cNvPicPr>
          <p:nvPr/>
        </p:nvPicPr>
        <p:blipFill>
          <a:blip r:embed="rId3"/>
          <a:stretch>
            <a:fillRect/>
          </a:stretch>
        </p:blipFill>
        <p:spPr>
          <a:xfrm>
            <a:off x="236678" y="2869760"/>
            <a:ext cx="3987413" cy="3140765"/>
          </a:xfrm>
          <a:prstGeom prst="rect">
            <a:avLst/>
          </a:prstGeom>
        </p:spPr>
      </p:pic>
      <p:sp>
        <p:nvSpPr>
          <p:cNvPr id="3" name="Content Placeholder 2"/>
          <p:cNvSpPr>
            <a:spLocks noGrp="1"/>
          </p:cNvSpPr>
          <p:nvPr>
            <p:ph idx="13"/>
          </p:nvPr>
        </p:nvSpPr>
        <p:spPr>
          <a:xfrm>
            <a:off x="384090" y="1229647"/>
            <a:ext cx="8397960" cy="1449327"/>
          </a:xfrm>
        </p:spPr>
        <p:txBody>
          <a:bodyPr/>
          <a:lstStyle/>
          <a:p>
            <a:pPr marL="342900" indent="-342900">
              <a:buFont typeface="+mj-lt"/>
              <a:buAutoNum type="arabicParenR" startAt="3"/>
            </a:pPr>
            <a:r>
              <a:rPr lang="en-US" sz="1400" b="0" dirty="0"/>
              <a:t>Now, you can simply copy and paste the cost terms from the </a:t>
            </a:r>
            <a:r>
              <a:rPr lang="en-US" sz="1400" dirty="0"/>
              <a:t>Ariba Import Sheet </a:t>
            </a:r>
            <a:r>
              <a:rPr lang="en-US" sz="1400" b="0" dirty="0"/>
              <a:t>into the </a:t>
            </a:r>
            <a:r>
              <a:rPr lang="en-US" sz="1400" dirty="0"/>
              <a:t>Pricing</a:t>
            </a:r>
            <a:r>
              <a:rPr lang="en-US" sz="1400" b="0" dirty="0"/>
              <a:t> sheet within the </a:t>
            </a:r>
            <a:r>
              <a:rPr lang="en-US" sz="1400" dirty="0"/>
              <a:t>Bid form </a:t>
            </a:r>
            <a:r>
              <a:rPr lang="en-US" sz="1400" b="0" dirty="0"/>
              <a:t>you downloaded as an attachment</a:t>
            </a:r>
          </a:p>
          <a:p>
            <a:pPr marL="342900" indent="-342900">
              <a:buFont typeface="+mj-lt"/>
              <a:buAutoNum type="arabicParenR" startAt="3"/>
            </a:pPr>
            <a:r>
              <a:rPr lang="en-US" sz="1400" b="0" dirty="0"/>
              <a:t>Ensure that you are only copying the pricing data of the parts you have selected to bid on from the </a:t>
            </a:r>
            <a:r>
              <a:rPr lang="en-US" sz="1400" dirty="0"/>
              <a:t>Ariba Import Sheet </a:t>
            </a:r>
            <a:r>
              <a:rPr lang="en-US" sz="1400" b="0" dirty="0"/>
              <a:t>into the </a:t>
            </a:r>
            <a:r>
              <a:rPr lang="en-US" sz="1400" dirty="0"/>
              <a:t>Bid form. </a:t>
            </a:r>
            <a:r>
              <a:rPr lang="en-US" sz="1400" b="0" dirty="0"/>
              <a:t>Also, double the check the sequence of the parts to ensure that you are copying the right data against the right line item.   </a:t>
            </a:r>
            <a:endParaRPr lang="en-US" sz="1400" dirty="0"/>
          </a:p>
          <a:p>
            <a:pPr marL="342900" indent="-342900">
              <a:buFont typeface="+mj-lt"/>
              <a:buAutoNum type="arabicParenR" startAt="3"/>
            </a:pPr>
            <a:r>
              <a:rPr lang="en-US" sz="1400" dirty="0"/>
              <a:t>Save</a:t>
            </a:r>
            <a:r>
              <a:rPr lang="en-US" sz="1400" b="0" dirty="0"/>
              <a:t> the completed </a:t>
            </a:r>
            <a:r>
              <a:rPr lang="en-US" sz="1400" dirty="0"/>
              <a:t>Bid form </a:t>
            </a:r>
            <a:r>
              <a:rPr lang="en-US" sz="1400" b="0" dirty="0"/>
              <a:t>to upload next</a:t>
            </a:r>
          </a:p>
          <a:p>
            <a:pPr marL="285750" indent="-285750">
              <a:buFont typeface="Arial" panose="020B0604020202020204" pitchFamily="34" charset="0"/>
              <a:buChar char="&gt;"/>
            </a:pPr>
            <a:endParaRPr lang="en-US" b="0" dirty="0"/>
          </a:p>
          <a:p>
            <a:pPr marL="285750" indent="-285750">
              <a:buFont typeface="Arial" panose="020B0604020202020204" pitchFamily="34" charset="0"/>
              <a:buChar char="&gt;"/>
            </a:pPr>
            <a:endParaRPr lang="en-US" b="0" dirty="0"/>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18</a:t>
            </a:fld>
            <a:endParaRPr lang="en-US" dirty="0">
              <a:latin typeface="+mn-lt"/>
            </a:endParaRPr>
          </a:p>
        </p:txBody>
      </p:sp>
      <p:sp>
        <p:nvSpPr>
          <p:cNvPr id="6" name="Title 5"/>
          <p:cNvSpPr>
            <a:spLocks noGrp="1"/>
          </p:cNvSpPr>
          <p:nvPr>
            <p:ph type="title"/>
          </p:nvPr>
        </p:nvSpPr>
        <p:spPr/>
        <p:txBody>
          <a:bodyPr/>
          <a:lstStyle/>
          <a:p>
            <a:r>
              <a:rPr lang="en-US" dirty="0"/>
              <a:t>How do you add your pricing data into Ariba? continued</a:t>
            </a:r>
          </a:p>
        </p:txBody>
      </p:sp>
      <p:grpSp>
        <p:nvGrpSpPr>
          <p:cNvPr id="39" name="Group 38"/>
          <p:cNvGrpSpPr/>
          <p:nvPr/>
        </p:nvGrpSpPr>
        <p:grpSpPr>
          <a:xfrm>
            <a:off x="1046813" y="2789523"/>
            <a:ext cx="5170068" cy="1342100"/>
            <a:chOff x="1042728" y="2533649"/>
            <a:chExt cx="5170068" cy="1342100"/>
          </a:xfrm>
        </p:grpSpPr>
        <p:grpSp>
          <p:nvGrpSpPr>
            <p:cNvPr id="12" name="Group 11"/>
            <p:cNvGrpSpPr/>
            <p:nvPr/>
          </p:nvGrpSpPr>
          <p:grpSpPr>
            <a:xfrm>
              <a:off x="1042728" y="2533649"/>
              <a:ext cx="3277903" cy="1164137"/>
              <a:chOff x="5632181" y="2623048"/>
              <a:chExt cx="2965666" cy="1019689"/>
            </a:xfrm>
          </p:grpSpPr>
          <p:grpSp>
            <p:nvGrpSpPr>
              <p:cNvPr id="13" name="Group 12"/>
              <p:cNvGrpSpPr/>
              <p:nvPr/>
            </p:nvGrpSpPr>
            <p:grpSpPr>
              <a:xfrm>
                <a:off x="7301804" y="2623048"/>
                <a:ext cx="1296043" cy="492297"/>
                <a:chOff x="1478092" y="971891"/>
                <a:chExt cx="1506273" cy="721891"/>
              </a:xfrm>
              <a:scene3d>
                <a:camera prst="orthographicFront"/>
                <a:lightRig rig="threePt" dir="t"/>
              </a:scene3d>
            </p:grpSpPr>
            <p:sp>
              <p:nvSpPr>
                <p:cNvPr id="15" name="Rectangle 14"/>
                <p:cNvSpPr/>
                <p:nvPr/>
              </p:nvSpPr>
              <p:spPr>
                <a:xfrm>
                  <a:off x="1489161" y="971891"/>
                  <a:ext cx="1495204"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1478092" y="971891"/>
                  <a:ext cx="1495203" cy="721890"/>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900" b="1" kern="1200" dirty="0">
                      <a:latin typeface="+mn-lt"/>
                    </a:rPr>
                    <a:t>Copy </a:t>
                  </a:r>
                  <a:r>
                    <a:rPr lang="en-US" sz="900" kern="1200" dirty="0">
                      <a:latin typeface="+mn-lt"/>
                    </a:rPr>
                    <a:t>cell and </a:t>
                  </a:r>
                  <a:r>
                    <a:rPr lang="en-US" sz="900" b="1" kern="1200" dirty="0">
                      <a:latin typeface="+mn-lt"/>
                    </a:rPr>
                    <a:t>Paste values only </a:t>
                  </a:r>
                  <a:r>
                    <a:rPr lang="en-US" sz="900" kern="1200" dirty="0">
                      <a:latin typeface="+mn-lt"/>
                    </a:rPr>
                    <a:t>to retain formulas in Bid form</a:t>
                  </a:r>
                </a:p>
              </p:txBody>
            </p:sp>
          </p:grpSp>
          <p:cxnSp>
            <p:nvCxnSpPr>
              <p:cNvPr id="14" name="Straight Arrow Connector 13"/>
              <p:cNvCxnSpPr>
                <a:cxnSpLocks/>
                <a:endCxn id="35" idx="3"/>
              </p:cNvCxnSpPr>
              <p:nvPr/>
            </p:nvCxnSpPr>
            <p:spPr>
              <a:xfrm flipH="1">
                <a:off x="5632181" y="2919796"/>
                <a:ext cx="1626902" cy="722941"/>
              </a:xfrm>
              <a:prstGeom prst="straightConnector1">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a:stCxn id="15" idx="3"/>
              <a:endCxn id="34" idx="1"/>
            </p:cNvCxnSpPr>
            <p:nvPr/>
          </p:nvCxnSpPr>
          <p:spPr>
            <a:xfrm>
              <a:off x="4320631" y="2814666"/>
              <a:ext cx="1892165" cy="1061083"/>
            </a:xfrm>
            <a:prstGeom prst="straightConnector1">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6216881" y="4031325"/>
            <a:ext cx="419100" cy="200595"/>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884814" y="3879650"/>
            <a:ext cx="161999" cy="148017"/>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flipV="1">
            <a:off x="1518317" y="5883093"/>
            <a:ext cx="389614" cy="110849"/>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ontent Placeholder 2"/>
          <p:cNvSpPr>
            <a:spLocks noGrp="1"/>
          </p:cNvSpPr>
          <p:nvPr>
            <p:ph idx="13"/>
          </p:nvPr>
        </p:nvSpPr>
        <p:spPr>
          <a:xfrm>
            <a:off x="4573184" y="4440143"/>
            <a:ext cx="4125594" cy="1308749"/>
          </a:xfrm>
          <a:solidFill>
            <a:srgbClr val="BFD732"/>
          </a:solidFill>
        </p:spPr>
        <p:txBody>
          <a:bodyPr/>
          <a:lstStyle/>
          <a:p>
            <a:r>
              <a:rPr lang="en-US" b="0" dirty="0">
                <a:solidFill>
                  <a:srgbClr val="002060"/>
                </a:solidFill>
              </a:rPr>
              <a:t>*</a:t>
            </a:r>
            <a:r>
              <a:rPr lang="en-US" sz="1200" b="0" dirty="0">
                <a:solidFill>
                  <a:srgbClr val="002060"/>
                </a:solidFill>
              </a:rPr>
              <a:t>The mandatory cost fields, like </a:t>
            </a:r>
            <a:r>
              <a:rPr lang="en-US" sz="1200" dirty="0">
                <a:solidFill>
                  <a:srgbClr val="002060"/>
                </a:solidFill>
              </a:rPr>
              <a:t>Price</a:t>
            </a:r>
            <a:r>
              <a:rPr lang="en-US" sz="1200" b="0" dirty="0">
                <a:solidFill>
                  <a:srgbClr val="002060"/>
                </a:solidFill>
              </a:rPr>
              <a:t>, on the </a:t>
            </a:r>
            <a:r>
              <a:rPr lang="en-US" sz="1200" dirty="0">
                <a:solidFill>
                  <a:srgbClr val="002060"/>
                </a:solidFill>
              </a:rPr>
              <a:t>Bid form </a:t>
            </a:r>
            <a:r>
              <a:rPr lang="en-US" sz="1200" b="0" dirty="0">
                <a:solidFill>
                  <a:srgbClr val="002060"/>
                </a:solidFill>
              </a:rPr>
              <a:t>are highlighted in yellow for you to complete for each part. The white highlighted fields with a border are optional for you to enter data if relevant. The other fields, like </a:t>
            </a:r>
            <a:r>
              <a:rPr lang="en-US" sz="1200" dirty="0">
                <a:solidFill>
                  <a:srgbClr val="002060"/>
                </a:solidFill>
              </a:rPr>
              <a:t>Quantity</a:t>
            </a:r>
            <a:r>
              <a:rPr lang="en-US" sz="1200" b="0" dirty="0">
                <a:solidFill>
                  <a:srgbClr val="002060"/>
                </a:solidFill>
              </a:rPr>
              <a:t>, were completed by the Adient buyer and cannot be edited</a:t>
            </a:r>
            <a:r>
              <a:rPr lang="en-US" b="0" dirty="0">
                <a:solidFill>
                  <a:srgbClr val="002060"/>
                </a:solidFill>
              </a:rPr>
              <a:t>. </a:t>
            </a:r>
          </a:p>
        </p:txBody>
      </p:sp>
      <p:sp>
        <p:nvSpPr>
          <p:cNvPr id="9" name="6-Point Star 8"/>
          <p:cNvSpPr/>
          <p:nvPr/>
        </p:nvSpPr>
        <p:spPr>
          <a:xfrm>
            <a:off x="6911788" y="2232443"/>
            <a:ext cx="152400" cy="185978"/>
          </a:xfrm>
          <a:prstGeom prst="star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7064187" y="2171543"/>
            <a:ext cx="1021977" cy="307777"/>
          </a:xfrm>
          <a:prstGeom prst="rect">
            <a:avLst/>
          </a:prstGeom>
          <a:noFill/>
        </p:spPr>
        <p:txBody>
          <a:bodyPr wrap="square" rtlCol="0">
            <a:spAutoFit/>
          </a:bodyPr>
          <a:lstStyle/>
          <a:p>
            <a:r>
              <a:rPr lang="en-US" sz="1400" b="1" dirty="0">
                <a:solidFill>
                  <a:srgbClr val="004253"/>
                </a:solidFill>
              </a:rPr>
              <a:t>Important</a:t>
            </a:r>
          </a:p>
        </p:txBody>
      </p:sp>
    </p:spTree>
    <p:extLst>
      <p:ext uri="{BB962C8B-B14F-4D97-AF65-F5344CB8AC3E}">
        <p14:creationId xmlns:p14="http://schemas.microsoft.com/office/powerpoint/2010/main" val="397859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19</a:t>
            </a:fld>
            <a:endParaRPr lang="en-US" dirty="0">
              <a:latin typeface="+mn-lt"/>
            </a:endParaRPr>
          </a:p>
        </p:txBody>
      </p:sp>
      <p:sp>
        <p:nvSpPr>
          <p:cNvPr id="6" name="Title 5"/>
          <p:cNvSpPr>
            <a:spLocks noGrp="1"/>
          </p:cNvSpPr>
          <p:nvPr>
            <p:ph type="title"/>
          </p:nvPr>
        </p:nvSpPr>
        <p:spPr/>
        <p:txBody>
          <a:bodyPr/>
          <a:lstStyle/>
          <a:p>
            <a:r>
              <a:rPr lang="en-US" dirty="0"/>
              <a:t>How do you add your pricing data into Ariba? continued</a:t>
            </a:r>
          </a:p>
        </p:txBody>
      </p:sp>
      <p:pic>
        <p:nvPicPr>
          <p:cNvPr id="8" name="Picture 7"/>
          <p:cNvPicPr>
            <a:picLocks noChangeAspect="1"/>
          </p:cNvPicPr>
          <p:nvPr/>
        </p:nvPicPr>
        <p:blipFill rotWithShape="1">
          <a:blip r:embed="rId2"/>
          <a:srcRect b="44072"/>
          <a:stretch/>
        </p:blipFill>
        <p:spPr>
          <a:xfrm>
            <a:off x="491109" y="1398549"/>
            <a:ext cx="7576566" cy="2106652"/>
          </a:xfrm>
          <a:prstGeom prst="rect">
            <a:avLst/>
          </a:prstGeom>
          <a:ln>
            <a:solidFill>
              <a:srgbClr val="00475D"/>
            </a:solidFill>
          </a:ln>
        </p:spPr>
      </p:pic>
      <p:sp>
        <p:nvSpPr>
          <p:cNvPr id="3" name="Content Placeholder 2"/>
          <p:cNvSpPr>
            <a:spLocks noGrp="1"/>
          </p:cNvSpPr>
          <p:nvPr>
            <p:ph idx="13"/>
          </p:nvPr>
        </p:nvSpPr>
        <p:spPr>
          <a:xfrm>
            <a:off x="491109" y="4455453"/>
            <a:ext cx="8058150" cy="1963200"/>
          </a:xfrm>
        </p:spPr>
        <p:txBody>
          <a:bodyPr/>
          <a:lstStyle/>
          <a:p>
            <a:r>
              <a:rPr lang="en-US" b="0" dirty="0"/>
              <a:t>In order to submit your bid into Ariba, you need to:</a:t>
            </a:r>
          </a:p>
          <a:p>
            <a:pPr marL="342900" indent="-342900">
              <a:buFont typeface="+mj-lt"/>
              <a:buAutoNum type="arabicParenR" startAt="5"/>
            </a:pPr>
            <a:r>
              <a:rPr lang="en-US" b="0" dirty="0"/>
              <a:t>Click </a:t>
            </a:r>
            <a:r>
              <a:rPr lang="en-US" dirty="0"/>
              <a:t>Excel Import </a:t>
            </a:r>
            <a:r>
              <a:rPr lang="en-US" b="0" dirty="0"/>
              <a:t>button to open the Import Response from Excel window</a:t>
            </a:r>
          </a:p>
          <a:p>
            <a:pPr marL="342900" indent="-342900">
              <a:buFont typeface="+mj-lt"/>
              <a:buAutoNum type="arabicParenR" startAt="5"/>
            </a:pPr>
            <a:r>
              <a:rPr lang="en-US" dirty="0"/>
              <a:t>Browse</a:t>
            </a:r>
            <a:r>
              <a:rPr lang="en-US" b="0" dirty="0"/>
              <a:t> for your completed Ariba </a:t>
            </a:r>
            <a:r>
              <a:rPr lang="en-US" dirty="0"/>
              <a:t>Bid form </a:t>
            </a:r>
            <a:r>
              <a:rPr lang="en-US" b="0" dirty="0"/>
              <a:t>and select it</a:t>
            </a:r>
          </a:p>
          <a:p>
            <a:pPr marL="342900" indent="-342900">
              <a:buFont typeface="+mj-lt"/>
              <a:buAutoNum type="arabicParenR" startAt="5"/>
            </a:pPr>
            <a:r>
              <a:rPr lang="en-US" b="0" dirty="0"/>
              <a:t>Click </a:t>
            </a:r>
            <a:r>
              <a:rPr lang="en-US" dirty="0"/>
              <a:t>Upload</a:t>
            </a:r>
            <a:r>
              <a:rPr lang="en-US" b="0" dirty="0"/>
              <a:t> to import the contents of the Excel file into the event </a:t>
            </a:r>
          </a:p>
          <a:p>
            <a:pPr marL="342900" indent="-342900">
              <a:buFont typeface="+mj-lt"/>
              <a:buAutoNum type="arabicParenR" startAt="5"/>
            </a:pPr>
            <a:r>
              <a:rPr lang="en-US" b="0" dirty="0"/>
              <a:t>Receive </a:t>
            </a:r>
            <a:r>
              <a:rPr lang="en-US" dirty="0"/>
              <a:t>Import Successful </a:t>
            </a:r>
            <a:r>
              <a:rPr lang="en-US" b="0" dirty="0"/>
              <a:t>message, click </a:t>
            </a:r>
            <a:r>
              <a:rPr lang="en-US" dirty="0"/>
              <a:t>OK </a:t>
            </a:r>
          </a:p>
          <a:p>
            <a:pPr marL="342900" indent="-342900">
              <a:buFont typeface="+mj-lt"/>
              <a:buAutoNum type="arabicParenR" startAt="5"/>
            </a:pPr>
            <a:r>
              <a:rPr lang="en-US" b="0" dirty="0"/>
              <a:t>You will be on the </a:t>
            </a:r>
            <a:r>
              <a:rPr lang="en-US" dirty="0"/>
              <a:t>4. Submit Response </a:t>
            </a:r>
            <a:r>
              <a:rPr lang="en-US" b="0" dirty="0"/>
              <a:t>page</a:t>
            </a:r>
          </a:p>
        </p:txBody>
      </p:sp>
      <p:pic>
        <p:nvPicPr>
          <p:cNvPr id="10" name="Picture 9"/>
          <p:cNvPicPr>
            <a:picLocks noChangeAspect="1"/>
          </p:cNvPicPr>
          <p:nvPr/>
        </p:nvPicPr>
        <p:blipFill>
          <a:blip r:embed="rId3"/>
          <a:stretch>
            <a:fillRect/>
          </a:stretch>
        </p:blipFill>
        <p:spPr>
          <a:xfrm>
            <a:off x="1242191" y="3044590"/>
            <a:ext cx="5200650" cy="1238250"/>
          </a:xfrm>
          <a:prstGeom prst="rect">
            <a:avLst/>
          </a:prstGeom>
          <a:ln>
            <a:solidFill>
              <a:srgbClr val="00475D"/>
            </a:solidFill>
          </a:ln>
        </p:spPr>
      </p:pic>
      <p:pic>
        <p:nvPicPr>
          <p:cNvPr id="11" name="Picture 10"/>
          <p:cNvPicPr/>
          <p:nvPr/>
        </p:nvPicPr>
        <p:blipFill rotWithShape="1">
          <a:blip r:embed="rId4"/>
          <a:srcRect l="22793" t="30960" r="12005" b="16876"/>
          <a:stretch/>
        </p:blipFill>
        <p:spPr>
          <a:xfrm>
            <a:off x="5471289" y="3323102"/>
            <a:ext cx="3276601" cy="1314451"/>
          </a:xfrm>
          <a:prstGeom prst="rect">
            <a:avLst/>
          </a:prstGeom>
          <a:ln>
            <a:solidFill>
              <a:srgbClr val="00475D"/>
            </a:solidFill>
          </a:ln>
        </p:spPr>
      </p:pic>
    </p:spTree>
    <p:extLst>
      <p:ext uri="{BB962C8B-B14F-4D97-AF65-F5344CB8AC3E}">
        <p14:creationId xmlns:p14="http://schemas.microsoft.com/office/powerpoint/2010/main" val="201461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Primary Audience:</a:t>
            </a:r>
          </a:p>
          <a:p>
            <a:pPr lvl="1"/>
            <a:r>
              <a:rPr lang="en-US" altLang="en-US" dirty="0"/>
              <a:t>Adient suppliers</a:t>
            </a:r>
          </a:p>
          <a:p>
            <a:endParaRPr lang="en-US" dirty="0"/>
          </a:p>
          <a:p>
            <a:r>
              <a:rPr lang="en-US" dirty="0"/>
              <a:t>Scope:</a:t>
            </a:r>
          </a:p>
          <a:p>
            <a:pPr lvl="1"/>
            <a:r>
              <a:rPr lang="en-US" altLang="en-US" dirty="0"/>
              <a:t>Global procurement for direct goods</a:t>
            </a:r>
          </a:p>
          <a:p>
            <a:pPr lvl="1"/>
            <a:endParaRPr lang="en-US" altLang="en-US" dirty="0"/>
          </a:p>
          <a:p>
            <a:r>
              <a:rPr lang="en-US" dirty="0"/>
              <a:t>Objectives:</a:t>
            </a:r>
          </a:p>
          <a:p>
            <a:pPr marL="285750" lvl="1" indent="-285750">
              <a:buFont typeface="Arial" panose="020B0604020202020204" pitchFamily="34" charset="0"/>
              <a:buChar char="&gt;"/>
            </a:pPr>
            <a:r>
              <a:rPr lang="en-US" altLang="en-US" dirty="0"/>
              <a:t>Register for Ariba Cloud Commerce </a:t>
            </a:r>
          </a:p>
          <a:p>
            <a:pPr marL="285750" lvl="1" indent="-285750">
              <a:buFont typeface="Arial" panose="020B0604020202020204" pitchFamily="34" charset="0"/>
              <a:buChar char="&gt;"/>
            </a:pPr>
            <a:r>
              <a:rPr lang="en-US" altLang="en-US" dirty="0"/>
              <a:t>Navigate Ariba Sourcing screens</a:t>
            </a:r>
          </a:p>
          <a:p>
            <a:pPr marL="285750" lvl="1" indent="-285750">
              <a:buFont typeface="Arial" panose="020B0604020202020204" pitchFamily="34" charset="0"/>
              <a:buChar char="&gt;"/>
            </a:pPr>
            <a:r>
              <a:rPr lang="en-US" altLang="en-US" dirty="0"/>
              <a:t>Submit prerequisites</a:t>
            </a:r>
          </a:p>
          <a:p>
            <a:pPr marL="285750" lvl="1" indent="-285750">
              <a:buFont typeface="Arial" panose="020B0604020202020204" pitchFamily="34" charset="0"/>
              <a:buChar char="&gt;"/>
            </a:pPr>
            <a:r>
              <a:rPr lang="en-US" altLang="en-US" dirty="0"/>
              <a:t>Submit RFQ bid with Ariba</a:t>
            </a:r>
          </a:p>
          <a:p>
            <a:pPr lvl="1"/>
            <a:endParaRPr lang="en-US" altLang="en-US" dirty="0"/>
          </a:p>
          <a:p>
            <a:pPr lvl="1"/>
            <a:endParaRPr lang="en-US" altLang="en-US" dirty="0"/>
          </a:p>
          <a:p>
            <a:pPr lvl="1"/>
            <a:endParaRPr lang="en-US" altLang="en-US" dirty="0"/>
          </a:p>
          <a:p>
            <a:endParaRPr lang="en-US" dirty="0"/>
          </a:p>
        </p:txBody>
      </p:sp>
      <p:sp>
        <p:nvSpPr>
          <p:cNvPr id="3" name="Title 2"/>
          <p:cNvSpPr>
            <a:spLocks noGrp="1"/>
          </p:cNvSpPr>
          <p:nvPr>
            <p:ph type="title"/>
          </p:nvPr>
        </p:nvSpPr>
        <p:spPr/>
        <p:txBody>
          <a:bodyPr/>
          <a:lstStyle/>
          <a:p>
            <a:r>
              <a:rPr lang="en-US" dirty="0"/>
              <a:t>About this guide</a:t>
            </a:r>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2</a:t>
            </a:fld>
            <a:endParaRPr lang="en-US" dirty="0">
              <a:latin typeface="+mn-lt"/>
            </a:endParaRPr>
          </a:p>
        </p:txBody>
      </p:sp>
    </p:spTree>
    <p:extLst>
      <p:ext uri="{BB962C8B-B14F-4D97-AF65-F5344CB8AC3E}">
        <p14:creationId xmlns:p14="http://schemas.microsoft.com/office/powerpoint/2010/main" val="313712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444CE24-C5FE-408B-82E2-B4CD3BD24FBA}"/>
              </a:ext>
            </a:extLst>
          </p:cNvPr>
          <p:cNvPicPr>
            <a:picLocks noGrp="1" noChangeAspect="1"/>
          </p:cNvPicPr>
          <p:nvPr>
            <p:ph idx="1"/>
          </p:nvPr>
        </p:nvPicPr>
        <p:blipFill>
          <a:blip r:embed="rId2"/>
          <a:stretch>
            <a:fillRect/>
          </a:stretch>
        </p:blipFill>
        <p:spPr>
          <a:xfrm>
            <a:off x="329184" y="1363893"/>
            <a:ext cx="6652061" cy="2683321"/>
          </a:xfrm>
          <a:prstGeom prst="rect">
            <a:avLst/>
          </a:prstGeom>
          <a:ln w="12700">
            <a:solidFill>
              <a:schemeClr val="accent3"/>
            </a:solidFill>
          </a:ln>
        </p:spPr>
      </p:pic>
      <p:sp>
        <p:nvSpPr>
          <p:cNvPr id="3" name="Title 2"/>
          <p:cNvSpPr>
            <a:spLocks noGrp="1"/>
          </p:cNvSpPr>
          <p:nvPr>
            <p:ph type="title"/>
          </p:nvPr>
        </p:nvSpPr>
        <p:spPr/>
        <p:txBody>
          <a:bodyPr/>
          <a:lstStyle/>
          <a:p>
            <a:r>
              <a:rPr lang="en-US" dirty="0"/>
              <a:t>Where do I attach the signed SSOW and Supplier Detailed Cost Report completed </a:t>
            </a:r>
            <a:r>
              <a:rPr lang="en-US" dirty="0">
                <a:solidFill>
                  <a:srgbClr val="004253"/>
                </a:solidFill>
              </a:rPr>
              <a:t>cost model</a:t>
            </a:r>
            <a:r>
              <a:rPr lang="en-US" dirty="0"/>
              <a:t>?</a:t>
            </a:r>
          </a:p>
        </p:txBody>
      </p:sp>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20</a:t>
            </a:fld>
            <a:endParaRPr lang="en-US" dirty="0">
              <a:latin typeface="+mn-lt"/>
            </a:endParaRPr>
          </a:p>
        </p:txBody>
      </p:sp>
      <p:sp>
        <p:nvSpPr>
          <p:cNvPr id="9" name="Rectangle 8"/>
          <p:cNvSpPr/>
          <p:nvPr/>
        </p:nvSpPr>
        <p:spPr>
          <a:xfrm>
            <a:off x="437497" y="4719213"/>
            <a:ext cx="4833366" cy="1815882"/>
          </a:xfrm>
          <a:prstGeom prst="rect">
            <a:avLst/>
          </a:prstGeom>
        </p:spPr>
        <p:txBody>
          <a:bodyPr wrap="square">
            <a:spAutoFit/>
          </a:bodyPr>
          <a:lstStyle/>
          <a:p>
            <a:pPr marL="342900" indent="-342900">
              <a:buFont typeface="+mj-lt"/>
              <a:buAutoNum type="arabicParenR"/>
            </a:pPr>
            <a:r>
              <a:rPr lang="en-US" sz="1600" dirty="0">
                <a:solidFill>
                  <a:srgbClr val="00475D"/>
                </a:solidFill>
              </a:rPr>
              <a:t>Before you can submit your bid response, read the SSOW, sign it, scan it, save it, click </a:t>
            </a:r>
            <a:r>
              <a:rPr lang="en-US" sz="1600" b="1" dirty="0">
                <a:solidFill>
                  <a:srgbClr val="00475D"/>
                </a:solidFill>
              </a:rPr>
              <a:t>Attach a file </a:t>
            </a:r>
            <a:r>
              <a:rPr lang="en-US" sz="1600" dirty="0">
                <a:solidFill>
                  <a:srgbClr val="00475D"/>
                </a:solidFill>
              </a:rPr>
              <a:t>link, click </a:t>
            </a:r>
            <a:r>
              <a:rPr lang="en-US" sz="1600" b="1" dirty="0">
                <a:solidFill>
                  <a:srgbClr val="00475D"/>
                </a:solidFill>
              </a:rPr>
              <a:t>Browse</a:t>
            </a:r>
            <a:r>
              <a:rPr lang="en-US" sz="1600" dirty="0">
                <a:solidFill>
                  <a:srgbClr val="00475D"/>
                </a:solidFill>
              </a:rPr>
              <a:t> and select the signed copy.  Click </a:t>
            </a:r>
            <a:r>
              <a:rPr lang="en-US" sz="1600" b="1" dirty="0">
                <a:solidFill>
                  <a:srgbClr val="00475D"/>
                </a:solidFill>
              </a:rPr>
              <a:t>OK</a:t>
            </a:r>
            <a:r>
              <a:rPr lang="en-US" sz="1600" dirty="0">
                <a:solidFill>
                  <a:srgbClr val="00475D"/>
                </a:solidFill>
              </a:rPr>
              <a:t>. </a:t>
            </a:r>
          </a:p>
          <a:p>
            <a:pPr marL="342900" indent="-342900">
              <a:buFont typeface="+mj-lt"/>
              <a:buAutoNum type="arabicParenR"/>
            </a:pPr>
            <a:r>
              <a:rPr lang="en-US" sz="1600" dirty="0">
                <a:solidFill>
                  <a:srgbClr val="00475D"/>
                </a:solidFill>
              </a:rPr>
              <a:t>Complete the </a:t>
            </a:r>
            <a:r>
              <a:rPr lang="en-US" sz="1600" b="1" dirty="0">
                <a:solidFill>
                  <a:srgbClr val="00475D"/>
                </a:solidFill>
              </a:rPr>
              <a:t>Supplier Detailed Cost Report</a:t>
            </a:r>
            <a:r>
              <a:rPr lang="en-US" sz="1600" dirty="0">
                <a:solidFill>
                  <a:srgbClr val="00475D"/>
                </a:solidFill>
              </a:rPr>
              <a:t>, click </a:t>
            </a:r>
            <a:r>
              <a:rPr lang="en-US" sz="1600" b="1" dirty="0">
                <a:solidFill>
                  <a:srgbClr val="00475D"/>
                </a:solidFill>
              </a:rPr>
              <a:t>Attach a file </a:t>
            </a:r>
            <a:r>
              <a:rPr lang="en-US" sz="1600" dirty="0">
                <a:solidFill>
                  <a:srgbClr val="00475D"/>
                </a:solidFill>
              </a:rPr>
              <a:t>link, and browse for the file, select it. Click </a:t>
            </a:r>
            <a:r>
              <a:rPr lang="en-US" sz="1600" b="1" dirty="0">
                <a:solidFill>
                  <a:srgbClr val="00475D"/>
                </a:solidFill>
              </a:rPr>
              <a:t>OK</a:t>
            </a:r>
            <a:r>
              <a:rPr lang="en-US" sz="1600" dirty="0">
                <a:solidFill>
                  <a:srgbClr val="00475D"/>
                </a:solidFill>
              </a:rPr>
              <a:t>.</a:t>
            </a:r>
          </a:p>
        </p:txBody>
      </p:sp>
      <p:sp>
        <p:nvSpPr>
          <p:cNvPr id="10" name="Rounded Rectangle 9"/>
          <p:cNvSpPr/>
          <p:nvPr/>
        </p:nvSpPr>
        <p:spPr bwMode="auto">
          <a:xfrm>
            <a:off x="5502303" y="2764046"/>
            <a:ext cx="254441" cy="254797"/>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sp>
        <p:nvSpPr>
          <p:cNvPr id="11" name="Rounded Rectangle 10"/>
          <p:cNvSpPr/>
          <p:nvPr/>
        </p:nvSpPr>
        <p:spPr bwMode="auto">
          <a:xfrm>
            <a:off x="5502304" y="3202185"/>
            <a:ext cx="310100" cy="254797"/>
          </a:xfrm>
          <a:prstGeom prst="roundRect">
            <a:avLst/>
          </a:prstGeom>
          <a:solidFill>
            <a:srgbClr val="FFFF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2</a:t>
            </a:r>
            <a:endParaRPr kumimoji="0" lang="en-US" sz="1400" b="1" i="0" u="none" strike="noStrike" cap="none" normalizeH="0" baseline="0" dirty="0">
              <a:ln>
                <a:noFill/>
              </a:ln>
              <a:solidFill>
                <a:schemeClr val="tx1"/>
              </a:solidFill>
              <a:effectLst/>
              <a:latin typeface="Arial" charset="0"/>
            </a:endParaRPr>
          </a:p>
        </p:txBody>
      </p:sp>
      <p:pic>
        <p:nvPicPr>
          <p:cNvPr id="12" name="Picture 11"/>
          <p:cNvPicPr>
            <a:picLocks noChangeAspect="1"/>
          </p:cNvPicPr>
          <p:nvPr/>
        </p:nvPicPr>
        <p:blipFill rotWithShape="1">
          <a:blip r:embed="rId3"/>
          <a:srcRect l="45689"/>
          <a:stretch/>
        </p:blipFill>
        <p:spPr>
          <a:xfrm>
            <a:off x="5871986" y="4230556"/>
            <a:ext cx="2732079" cy="2089079"/>
          </a:xfrm>
          <a:prstGeom prst="rect">
            <a:avLst/>
          </a:prstGeom>
          <a:ln>
            <a:solidFill>
              <a:srgbClr val="00475D"/>
            </a:solidFill>
          </a:ln>
        </p:spPr>
      </p:pic>
      <p:pic>
        <p:nvPicPr>
          <p:cNvPr id="13" name="Picture 12"/>
          <p:cNvPicPr>
            <a:picLocks noChangeAspect="1"/>
          </p:cNvPicPr>
          <p:nvPr/>
        </p:nvPicPr>
        <p:blipFill>
          <a:blip r:embed="rId4"/>
          <a:stretch>
            <a:fillRect/>
          </a:stretch>
        </p:blipFill>
        <p:spPr>
          <a:xfrm>
            <a:off x="3732513" y="3528588"/>
            <a:ext cx="3933825" cy="1190625"/>
          </a:xfrm>
          <a:prstGeom prst="rect">
            <a:avLst/>
          </a:prstGeom>
          <a:ln>
            <a:solidFill>
              <a:srgbClr val="00475D"/>
            </a:solidFill>
          </a:ln>
        </p:spPr>
      </p:pic>
    </p:spTree>
    <p:extLst>
      <p:ext uri="{BB962C8B-B14F-4D97-AF65-F5344CB8AC3E}">
        <p14:creationId xmlns:p14="http://schemas.microsoft.com/office/powerpoint/2010/main" val="2430104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21</a:t>
            </a:fld>
            <a:endParaRPr lang="en-US" dirty="0">
              <a:latin typeface="+mn-lt"/>
            </a:endParaRPr>
          </a:p>
        </p:txBody>
      </p:sp>
      <p:sp>
        <p:nvSpPr>
          <p:cNvPr id="6" name="Title 5"/>
          <p:cNvSpPr>
            <a:spLocks noGrp="1"/>
          </p:cNvSpPr>
          <p:nvPr>
            <p:ph type="title"/>
          </p:nvPr>
        </p:nvSpPr>
        <p:spPr/>
        <p:txBody>
          <a:bodyPr/>
          <a:lstStyle/>
          <a:p>
            <a:r>
              <a:rPr lang="en-US" dirty="0"/>
              <a:t>When do you submit your entire bid response?</a:t>
            </a:r>
          </a:p>
        </p:txBody>
      </p:sp>
      <p:sp>
        <p:nvSpPr>
          <p:cNvPr id="10" name="Content Placeholder 9"/>
          <p:cNvSpPr>
            <a:spLocks noGrp="1"/>
          </p:cNvSpPr>
          <p:nvPr>
            <p:ph idx="1"/>
          </p:nvPr>
        </p:nvSpPr>
        <p:spPr>
          <a:xfrm>
            <a:off x="326805" y="1459011"/>
            <a:ext cx="3288404" cy="5008464"/>
          </a:xfrm>
        </p:spPr>
        <p:txBody>
          <a:bodyPr/>
          <a:lstStyle/>
          <a:p>
            <a:pPr marL="342900" indent="-342900">
              <a:buFont typeface="+mj-lt"/>
              <a:buAutoNum type="arabicParenR"/>
            </a:pPr>
            <a:r>
              <a:rPr lang="en-US" b="0" dirty="0"/>
              <a:t>To submit your bid, click</a:t>
            </a:r>
            <a:r>
              <a:rPr lang="en-US" dirty="0"/>
              <a:t> Submit Entire Response </a:t>
            </a:r>
            <a:r>
              <a:rPr lang="en-US" b="0" dirty="0"/>
              <a:t>button</a:t>
            </a:r>
            <a:r>
              <a:rPr lang="en-US" dirty="0"/>
              <a:t> only </a:t>
            </a:r>
            <a:r>
              <a:rPr lang="en-US" b="0" dirty="0"/>
              <a:t>after you have: </a:t>
            </a:r>
          </a:p>
          <a:p>
            <a:pPr marL="686991" lvl="3" indent="-342900">
              <a:buFont typeface="+mj-lt"/>
              <a:buAutoNum type="alphaLcPeriod"/>
            </a:pPr>
            <a:r>
              <a:rPr lang="en-US" b="0" dirty="0"/>
              <a:t>attached your signed SSOW</a:t>
            </a:r>
          </a:p>
          <a:p>
            <a:pPr marL="686991" lvl="3" indent="-342900">
              <a:buFont typeface="+mj-lt"/>
              <a:buAutoNum type="alphaLcPeriod"/>
            </a:pPr>
            <a:r>
              <a:rPr lang="en-US" b="0" dirty="0"/>
              <a:t>attached your completed Cost Break down sheet</a:t>
            </a:r>
          </a:p>
          <a:p>
            <a:pPr marL="686991" lvl="3" indent="-342900">
              <a:buFont typeface="+mj-lt"/>
              <a:buAutoNum type="alphaLcPeriod"/>
            </a:pPr>
            <a:r>
              <a:rPr lang="en-US" b="0" dirty="0"/>
              <a:t>copied, pasted and imported the summary of your Bid into Ariba</a:t>
            </a:r>
          </a:p>
          <a:p>
            <a:pPr marL="342900" indent="-342900">
              <a:buFont typeface="+mj-lt"/>
              <a:buAutoNum type="arabicParenR"/>
            </a:pPr>
            <a:r>
              <a:rPr lang="en-US" b="0" dirty="0"/>
              <a:t>To confirm response, click </a:t>
            </a:r>
            <a:r>
              <a:rPr lang="en-US" dirty="0"/>
              <a:t>OK</a:t>
            </a:r>
            <a:r>
              <a:rPr lang="en-US" b="0" dirty="0"/>
              <a:t>.</a:t>
            </a:r>
          </a:p>
          <a:p>
            <a:pPr marL="342900" indent="-342900">
              <a:buFont typeface="+mj-lt"/>
              <a:buAutoNum type="arabicParenR"/>
            </a:pPr>
            <a:r>
              <a:rPr lang="en-US" b="0" dirty="0"/>
              <a:t>You will see a thank you message on top of the screen.</a:t>
            </a:r>
          </a:p>
          <a:p>
            <a:pPr marL="342900" indent="-342900">
              <a:buFont typeface="+mj-lt"/>
              <a:buAutoNum type="arabicParenR"/>
            </a:pPr>
            <a:r>
              <a:rPr lang="en-US" b="0" dirty="0"/>
              <a:t>If time is left on the event clock and you need to make a change to your bid, you can press </a:t>
            </a:r>
            <a:r>
              <a:rPr lang="en-US" dirty="0"/>
              <a:t>Revise Response, </a:t>
            </a:r>
            <a:r>
              <a:rPr lang="en-US" b="0" dirty="0"/>
              <a:t>make changes and click </a:t>
            </a:r>
            <a:r>
              <a:rPr lang="en-US" dirty="0"/>
              <a:t>Submit Entire Response </a:t>
            </a:r>
            <a:r>
              <a:rPr lang="en-US" b="0" dirty="0"/>
              <a:t>again.  </a:t>
            </a:r>
          </a:p>
          <a:p>
            <a:endParaRPr lang="en-US" b="0" dirty="0"/>
          </a:p>
          <a:p>
            <a:endParaRPr lang="en-US" dirty="0"/>
          </a:p>
        </p:txBody>
      </p:sp>
      <p:grpSp>
        <p:nvGrpSpPr>
          <p:cNvPr id="32" name="Group 31"/>
          <p:cNvGrpSpPr/>
          <p:nvPr/>
        </p:nvGrpSpPr>
        <p:grpSpPr>
          <a:xfrm>
            <a:off x="4229100" y="5044981"/>
            <a:ext cx="4542729" cy="1527269"/>
            <a:chOff x="4229100" y="5044981"/>
            <a:chExt cx="4542729" cy="1527269"/>
          </a:xfrm>
        </p:grpSpPr>
        <p:pic>
          <p:nvPicPr>
            <p:cNvPr id="14" name="Picture 13"/>
            <p:cNvPicPr>
              <a:picLocks noChangeAspect="1"/>
            </p:cNvPicPr>
            <p:nvPr/>
          </p:nvPicPr>
          <p:blipFill rotWithShape="1">
            <a:blip r:embed="rId2"/>
            <a:srcRect t="2000" b="57735"/>
            <a:stretch/>
          </p:blipFill>
          <p:spPr>
            <a:xfrm>
              <a:off x="4229100" y="5044981"/>
              <a:ext cx="4542729" cy="1527269"/>
            </a:xfrm>
            <a:prstGeom prst="rect">
              <a:avLst/>
            </a:prstGeom>
            <a:ln>
              <a:solidFill>
                <a:srgbClr val="00475D"/>
              </a:solidFill>
            </a:ln>
          </p:spPr>
        </p:pic>
        <p:sp>
          <p:nvSpPr>
            <p:cNvPr id="20" name="Rounded Rectangle 19"/>
            <p:cNvSpPr/>
            <p:nvPr/>
          </p:nvSpPr>
          <p:spPr bwMode="auto">
            <a:xfrm>
              <a:off x="6705210" y="5086229"/>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3</a:t>
              </a:r>
              <a:endParaRPr kumimoji="0" lang="en-US" sz="1400" b="1" i="0" u="none" strike="noStrike" cap="none" normalizeH="0" baseline="0" dirty="0">
                <a:ln>
                  <a:noFill/>
                </a:ln>
                <a:solidFill>
                  <a:schemeClr val="tx1"/>
                </a:solidFill>
                <a:effectLst/>
                <a:latin typeface="Arial" charset="0"/>
              </a:endParaRPr>
            </a:p>
          </p:txBody>
        </p:sp>
        <p:sp>
          <p:nvSpPr>
            <p:cNvPr id="22" name="Rounded Rectangle 21"/>
            <p:cNvSpPr/>
            <p:nvPr/>
          </p:nvSpPr>
          <p:spPr bwMode="auto">
            <a:xfrm>
              <a:off x="7382251" y="5429973"/>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4</a:t>
              </a:r>
              <a:endParaRPr kumimoji="0" lang="en-US" sz="1400" b="1" i="0" u="none" strike="noStrike" cap="none" normalizeH="0" baseline="0" dirty="0">
                <a:ln>
                  <a:noFill/>
                </a:ln>
                <a:solidFill>
                  <a:schemeClr val="tx1"/>
                </a:solidFill>
                <a:effectLst/>
                <a:latin typeface="Arial" charset="0"/>
              </a:endParaRPr>
            </a:p>
          </p:txBody>
        </p:sp>
      </p:grpSp>
      <p:pic>
        <p:nvPicPr>
          <p:cNvPr id="26" name="Picture 25"/>
          <p:cNvPicPr>
            <a:picLocks noChangeAspect="1"/>
          </p:cNvPicPr>
          <p:nvPr/>
        </p:nvPicPr>
        <p:blipFill>
          <a:blip r:embed="rId3"/>
          <a:stretch>
            <a:fillRect/>
          </a:stretch>
        </p:blipFill>
        <p:spPr>
          <a:xfrm>
            <a:off x="4003021" y="1570392"/>
            <a:ext cx="4778333" cy="2576733"/>
          </a:xfrm>
          <a:prstGeom prst="rect">
            <a:avLst/>
          </a:prstGeom>
          <a:ln>
            <a:solidFill>
              <a:srgbClr val="00475D"/>
            </a:solidFill>
          </a:ln>
        </p:spPr>
      </p:pic>
      <p:pic>
        <p:nvPicPr>
          <p:cNvPr id="25" name="Picture 24"/>
          <p:cNvPicPr>
            <a:picLocks noChangeAspect="1"/>
          </p:cNvPicPr>
          <p:nvPr/>
        </p:nvPicPr>
        <p:blipFill rotWithShape="1">
          <a:blip r:embed="rId4"/>
          <a:srcRect l="57495" t="7519" r="11088" b="2703"/>
          <a:stretch/>
        </p:blipFill>
        <p:spPr>
          <a:xfrm>
            <a:off x="3840282" y="1352550"/>
            <a:ext cx="1769943" cy="2100464"/>
          </a:xfrm>
          <a:prstGeom prst="rect">
            <a:avLst/>
          </a:prstGeom>
          <a:ln>
            <a:solidFill>
              <a:srgbClr val="00475D"/>
            </a:solidFill>
          </a:ln>
        </p:spPr>
      </p:pic>
      <p:pic>
        <p:nvPicPr>
          <p:cNvPr id="16" name="Picture 15"/>
          <p:cNvPicPr>
            <a:picLocks noChangeAspect="1"/>
          </p:cNvPicPr>
          <p:nvPr/>
        </p:nvPicPr>
        <p:blipFill>
          <a:blip r:embed="rId5"/>
          <a:stretch>
            <a:fillRect/>
          </a:stretch>
        </p:blipFill>
        <p:spPr>
          <a:xfrm>
            <a:off x="3759055" y="3810691"/>
            <a:ext cx="1410396" cy="257901"/>
          </a:xfrm>
          <a:prstGeom prst="rect">
            <a:avLst/>
          </a:prstGeom>
          <a:ln w="34925">
            <a:solidFill>
              <a:srgbClr val="BFD732"/>
            </a:solidFill>
          </a:ln>
        </p:spPr>
      </p:pic>
      <p:sp>
        <p:nvSpPr>
          <p:cNvPr id="18" name="Rounded Rectangle 17"/>
          <p:cNvSpPr/>
          <p:nvPr/>
        </p:nvSpPr>
        <p:spPr bwMode="auto">
          <a:xfrm>
            <a:off x="5236126" y="3759136"/>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1</a:t>
            </a:r>
            <a:endParaRPr kumimoji="0" lang="en-US" sz="1400" b="1" i="0" u="none" strike="noStrike" cap="none" normalizeH="0" baseline="0" dirty="0">
              <a:ln>
                <a:noFill/>
              </a:ln>
              <a:solidFill>
                <a:schemeClr val="tx1"/>
              </a:solidFill>
              <a:effectLst/>
              <a:latin typeface="Arial" charset="0"/>
            </a:endParaRPr>
          </a:p>
        </p:txBody>
      </p:sp>
      <p:pic>
        <p:nvPicPr>
          <p:cNvPr id="11" name="Content Placeholder 10"/>
          <p:cNvPicPr>
            <a:picLocks noGrp="1" noChangeAspect="1"/>
          </p:cNvPicPr>
          <p:nvPr>
            <p:ph idx="13"/>
          </p:nvPr>
        </p:nvPicPr>
        <p:blipFill rotWithShape="1">
          <a:blip r:embed="rId6"/>
          <a:srcRect l="60610" t="17838" r="972" b="50628"/>
          <a:stretch/>
        </p:blipFill>
        <p:spPr>
          <a:xfrm>
            <a:off x="7472568" y="4188642"/>
            <a:ext cx="1299261" cy="788518"/>
          </a:xfrm>
          <a:prstGeom prst="rect">
            <a:avLst/>
          </a:prstGeom>
          <a:ln>
            <a:solidFill>
              <a:srgbClr val="00475D"/>
            </a:solidFill>
          </a:ln>
        </p:spPr>
      </p:pic>
      <p:sp>
        <p:nvSpPr>
          <p:cNvPr id="19" name="Rounded Rectangle 18"/>
          <p:cNvSpPr/>
          <p:nvPr/>
        </p:nvSpPr>
        <p:spPr bwMode="auto">
          <a:xfrm>
            <a:off x="8420017" y="4520070"/>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2</a:t>
            </a:r>
            <a:endParaRPr kumimoji="0" lang="en-US" sz="1400" b="1" i="0" u="none" strike="noStrike" cap="none" normalizeH="0" baseline="0" dirty="0">
              <a:ln>
                <a:noFill/>
              </a:ln>
              <a:solidFill>
                <a:schemeClr val="tx1"/>
              </a:solidFill>
              <a:effectLst/>
              <a:latin typeface="Arial" charset="0"/>
            </a:endParaRPr>
          </a:p>
        </p:txBody>
      </p:sp>
      <p:sp>
        <p:nvSpPr>
          <p:cNvPr id="27" name="Rounded Rectangle 26"/>
          <p:cNvSpPr/>
          <p:nvPr/>
        </p:nvSpPr>
        <p:spPr bwMode="auto">
          <a:xfrm>
            <a:off x="7665001" y="2644711"/>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c</a:t>
            </a:r>
            <a:endParaRPr kumimoji="0" lang="en-US" sz="1400" b="1" i="0" u="none" strike="noStrike" cap="none" normalizeH="0" baseline="0" dirty="0">
              <a:ln>
                <a:noFill/>
              </a:ln>
              <a:solidFill>
                <a:schemeClr val="tx1"/>
              </a:solidFill>
              <a:effectLst/>
              <a:latin typeface="Arial" charset="0"/>
            </a:endParaRPr>
          </a:p>
        </p:txBody>
      </p:sp>
      <p:sp>
        <p:nvSpPr>
          <p:cNvPr id="28" name="Rounded Rectangle 27"/>
          <p:cNvSpPr/>
          <p:nvPr/>
        </p:nvSpPr>
        <p:spPr bwMode="auto">
          <a:xfrm>
            <a:off x="5455201" y="2520886"/>
            <a:ext cx="293353" cy="315093"/>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b</a:t>
            </a:r>
            <a:endParaRPr kumimoji="0" lang="en-US" sz="1400" b="1" i="0" u="none" strike="noStrike" cap="none" normalizeH="0" baseline="0" dirty="0">
              <a:ln>
                <a:noFill/>
              </a:ln>
              <a:solidFill>
                <a:schemeClr val="tx1"/>
              </a:solidFill>
              <a:effectLst/>
              <a:latin typeface="Arial" charset="0"/>
            </a:endParaRPr>
          </a:p>
        </p:txBody>
      </p:sp>
      <p:sp>
        <p:nvSpPr>
          <p:cNvPr id="29" name="Rounded Rectangle 28"/>
          <p:cNvSpPr/>
          <p:nvPr/>
        </p:nvSpPr>
        <p:spPr bwMode="auto">
          <a:xfrm>
            <a:off x="5454348" y="1769625"/>
            <a:ext cx="322781" cy="371029"/>
          </a:xfrm>
          <a:prstGeom prst="roundRect">
            <a:avLst/>
          </a:prstGeom>
          <a:solidFill>
            <a:srgbClr val="FFFF00"/>
          </a:solidFill>
          <a:ln w="9525" cap="flat" cmpd="sng" algn="ctr">
            <a:solidFill>
              <a:srgbClr val="BFD732"/>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latin typeface="Arial" charset="0"/>
              </a:rPr>
              <a:t>a</a:t>
            </a:r>
            <a:endParaRPr kumimoji="0" lang="en-US" sz="1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8598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9183" y="1551304"/>
            <a:ext cx="8465822" cy="860970"/>
          </a:xfrm>
        </p:spPr>
        <p:txBody>
          <a:bodyPr/>
          <a:lstStyle/>
          <a:p>
            <a:r>
              <a:rPr lang="en-US" b="0" dirty="0"/>
              <a:t>Ariba Sourcing allows you to communicate with the buyer by sending and receiving messages from the system.  To send a message, click at </a:t>
            </a:r>
            <a:r>
              <a:rPr lang="en-US" dirty="0"/>
              <a:t>Compose Message</a:t>
            </a:r>
            <a:r>
              <a:rPr lang="en-US" i="1" dirty="0"/>
              <a:t> </a:t>
            </a:r>
            <a:r>
              <a:rPr lang="en-US" b="0" dirty="0"/>
              <a:t>at the bottom of the page. You can read all messages in the</a:t>
            </a:r>
            <a:r>
              <a:rPr lang="en-US" dirty="0"/>
              <a:t> Event Messages </a:t>
            </a:r>
            <a:r>
              <a:rPr lang="en-US" b="0" dirty="0"/>
              <a:t>page. </a:t>
            </a:r>
            <a:endParaRPr lang="en-US" b="0" dirty="0">
              <a:solidFill>
                <a:srgbClr val="FF0000"/>
              </a:solidFill>
            </a:endParaRPr>
          </a:p>
          <a:p>
            <a:pPr marL="285750" indent="-285750">
              <a:buFont typeface="Arial" panose="020B0604020202020204" pitchFamily="34" charset="0"/>
              <a:buChar char="&gt;"/>
            </a:pPr>
            <a:endParaRPr lang="en-US" dirty="0"/>
          </a:p>
        </p:txBody>
      </p:sp>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pPr/>
              <a:t>22</a:t>
            </a:fld>
            <a:endParaRPr lang="en-US" dirty="0"/>
          </a:p>
        </p:txBody>
      </p:sp>
      <p:sp>
        <p:nvSpPr>
          <p:cNvPr id="3" name="Title 2"/>
          <p:cNvSpPr>
            <a:spLocks noGrp="1"/>
          </p:cNvSpPr>
          <p:nvPr>
            <p:ph type="title"/>
          </p:nvPr>
        </p:nvSpPr>
        <p:spPr/>
        <p:txBody>
          <a:bodyPr/>
          <a:lstStyle/>
          <a:p>
            <a:r>
              <a:rPr lang="en-US" dirty="0"/>
              <a:t>How can you communicate with the Buyer?</a:t>
            </a:r>
          </a:p>
        </p:txBody>
      </p:sp>
      <p:pic>
        <p:nvPicPr>
          <p:cNvPr id="7" name="Picture 6"/>
          <p:cNvPicPr>
            <a:picLocks noChangeAspect="1"/>
          </p:cNvPicPr>
          <p:nvPr/>
        </p:nvPicPr>
        <p:blipFill rotWithShape="1">
          <a:blip r:embed="rId3"/>
          <a:srcRect r="41771" b="8500"/>
          <a:stretch/>
        </p:blipFill>
        <p:spPr>
          <a:xfrm>
            <a:off x="4229100" y="2481034"/>
            <a:ext cx="4565905" cy="3414156"/>
          </a:xfrm>
          <a:prstGeom prst="rect">
            <a:avLst/>
          </a:prstGeom>
          <a:ln>
            <a:solidFill>
              <a:srgbClr val="00475D"/>
            </a:solidFill>
          </a:ln>
        </p:spPr>
      </p:pic>
      <p:sp>
        <p:nvSpPr>
          <p:cNvPr id="13" name="Content Placeholder 5"/>
          <p:cNvSpPr>
            <a:spLocks noGrp="1"/>
          </p:cNvSpPr>
          <p:nvPr>
            <p:ph idx="1"/>
          </p:nvPr>
        </p:nvSpPr>
        <p:spPr>
          <a:xfrm>
            <a:off x="4600575" y="4547414"/>
            <a:ext cx="4000500" cy="891362"/>
          </a:xfrm>
          <a:solidFill>
            <a:srgbClr val="BFD732"/>
          </a:solidFill>
        </p:spPr>
        <p:txBody>
          <a:bodyPr/>
          <a:lstStyle/>
          <a:p>
            <a:pPr marL="285750" indent="-285750">
              <a:buFont typeface="Arial" panose="020B0604020202020204" pitchFamily="34" charset="0"/>
              <a:buChar char="&gt;"/>
            </a:pPr>
            <a:r>
              <a:rPr lang="en-US" b="0" dirty="0"/>
              <a:t>Ariba will populate your name, the event team, and subject for you. Type your question and click </a:t>
            </a:r>
            <a:r>
              <a:rPr lang="en-US" dirty="0"/>
              <a:t>Send</a:t>
            </a:r>
            <a:r>
              <a:rPr lang="en-US" b="0" dirty="0"/>
              <a:t>. </a:t>
            </a:r>
            <a:endParaRPr lang="en-US" dirty="0"/>
          </a:p>
        </p:txBody>
      </p:sp>
      <p:grpSp>
        <p:nvGrpSpPr>
          <p:cNvPr id="18" name="Group 17"/>
          <p:cNvGrpSpPr/>
          <p:nvPr/>
        </p:nvGrpSpPr>
        <p:grpSpPr>
          <a:xfrm>
            <a:off x="521945" y="2483411"/>
            <a:ext cx="3606707" cy="3836224"/>
            <a:chOff x="521945" y="2483411"/>
            <a:chExt cx="3606707" cy="3836224"/>
          </a:xfrm>
        </p:grpSpPr>
        <p:pic>
          <p:nvPicPr>
            <p:cNvPr id="15" name="Picture 14"/>
            <p:cNvPicPr>
              <a:picLocks noChangeAspect="1"/>
            </p:cNvPicPr>
            <p:nvPr/>
          </p:nvPicPr>
          <p:blipFill>
            <a:blip r:embed="rId4"/>
            <a:stretch>
              <a:fillRect/>
            </a:stretch>
          </p:blipFill>
          <p:spPr>
            <a:xfrm>
              <a:off x="521945" y="2483411"/>
              <a:ext cx="3606707" cy="3836224"/>
            </a:xfrm>
            <a:prstGeom prst="rect">
              <a:avLst/>
            </a:prstGeom>
            <a:ln>
              <a:solidFill>
                <a:srgbClr val="00475D"/>
              </a:solidFill>
            </a:ln>
          </p:spPr>
        </p:pic>
        <p:sp>
          <p:nvSpPr>
            <p:cNvPr id="16" name="Rectangle 15"/>
            <p:cNvSpPr/>
            <p:nvPr/>
          </p:nvSpPr>
          <p:spPr>
            <a:xfrm>
              <a:off x="1426937" y="6061883"/>
              <a:ext cx="1145379" cy="222184"/>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21945" y="3064898"/>
              <a:ext cx="952617" cy="173602"/>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3758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9183" y="1370328"/>
            <a:ext cx="8367142" cy="2815567"/>
          </a:xfrm>
        </p:spPr>
        <p:txBody>
          <a:bodyPr/>
          <a:lstStyle/>
          <a:p>
            <a:r>
              <a:rPr lang="en-US" dirty="0"/>
              <a:t>Adient buyers can use Ariba Sourcing to send messages in two forms:</a:t>
            </a:r>
          </a:p>
          <a:p>
            <a:pPr marL="285750" indent="-285750">
              <a:buFont typeface="Adient Sans" panose="020B0503040402060203" pitchFamily="34" charset="0"/>
              <a:buChar char="&gt;"/>
            </a:pPr>
            <a:r>
              <a:rPr lang="en-US" b="0" dirty="0">
                <a:solidFill>
                  <a:srgbClr val="00475D"/>
                </a:solidFill>
              </a:rPr>
              <a:t>Email (don’t have to be in Ariba)</a:t>
            </a:r>
          </a:p>
          <a:p>
            <a:pPr marL="285750" indent="-285750">
              <a:buFont typeface="Adient Sans" panose="020B0503040402060203" pitchFamily="34" charset="0"/>
              <a:buChar char="&gt;"/>
            </a:pPr>
            <a:r>
              <a:rPr lang="en-US" b="0" dirty="0">
                <a:solidFill>
                  <a:srgbClr val="00475D"/>
                </a:solidFill>
              </a:rPr>
              <a:t>Pop up messages on the screen (if you are online in Ariba when email is sent)</a:t>
            </a:r>
          </a:p>
          <a:p>
            <a:r>
              <a:rPr lang="en-US" dirty="0">
                <a:solidFill>
                  <a:srgbClr val="00475D"/>
                </a:solidFill>
              </a:rPr>
              <a:t>You can check for buyer requests or questions before, during and after the event.</a:t>
            </a:r>
          </a:p>
          <a:p>
            <a:pPr marL="285750" indent="-285750">
              <a:buFont typeface="Adient Sans" panose="020B0503040402060203" pitchFamily="34" charset="0"/>
              <a:buChar char="&gt;"/>
            </a:pPr>
            <a:r>
              <a:rPr lang="en-US" b="0" dirty="0">
                <a:solidFill>
                  <a:srgbClr val="00475D"/>
                </a:solidFill>
              </a:rPr>
              <a:t>Can select message to view, reply or download attachment</a:t>
            </a:r>
          </a:p>
          <a:p>
            <a:pPr marL="285750" indent="-285750">
              <a:buFont typeface="Adient Sans" panose="020B0503040402060203" pitchFamily="34" charset="0"/>
              <a:buChar char="&gt;"/>
            </a:pPr>
            <a:r>
              <a:rPr lang="en-US" b="0" dirty="0">
                <a:solidFill>
                  <a:srgbClr val="00475D"/>
                </a:solidFill>
              </a:rPr>
              <a:t>Can select multiple messages at once to download all attachments</a:t>
            </a:r>
          </a:p>
          <a:p>
            <a:r>
              <a:rPr lang="en-US" dirty="0"/>
              <a:t>Award notifications can be done within the Ariba system or outside the system. </a:t>
            </a:r>
          </a:p>
          <a:p>
            <a:pPr marL="285750" indent="-285750">
              <a:buFont typeface="Adient Sans" panose="020B0503040402060203" pitchFamily="34" charset="0"/>
              <a:buChar char="&gt;"/>
            </a:pPr>
            <a:r>
              <a:rPr lang="en-US" b="0" dirty="0">
                <a:solidFill>
                  <a:srgbClr val="00475D"/>
                </a:solidFill>
              </a:rPr>
              <a:t>The event will end at the set designated time where bids will no longer be accepted.  </a:t>
            </a:r>
          </a:p>
          <a:p>
            <a:pPr marL="285750" indent="-285750">
              <a:buFont typeface="Adient Sans" panose="020B0503040402060203" pitchFamily="34" charset="0"/>
              <a:buChar char="&gt;"/>
            </a:pPr>
            <a:r>
              <a:rPr lang="en-US" b="0" dirty="0">
                <a:solidFill>
                  <a:srgbClr val="00475D"/>
                </a:solidFill>
              </a:rPr>
              <a:t>If needed, Adient reserves the right to open the RFQ event again.  </a:t>
            </a:r>
          </a:p>
          <a:p>
            <a:pPr marL="285750" indent="-285750">
              <a:buFont typeface="Adient Sans" panose="020B0503040402060203" pitchFamily="34" charset="0"/>
              <a:buChar char="&gt;"/>
            </a:pPr>
            <a:endParaRPr lang="en-US" b="0" dirty="0">
              <a:solidFill>
                <a:srgbClr val="00475D"/>
              </a:solidFill>
            </a:endParaRPr>
          </a:p>
          <a:p>
            <a:r>
              <a:rPr lang="en-US" dirty="0">
                <a:solidFill>
                  <a:srgbClr val="00475D"/>
                </a:solidFill>
              </a:rPr>
              <a:t> </a:t>
            </a:r>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pPr/>
              <a:t>23</a:t>
            </a:fld>
            <a:endParaRPr lang="en-US" dirty="0"/>
          </a:p>
        </p:txBody>
      </p:sp>
      <p:sp>
        <p:nvSpPr>
          <p:cNvPr id="3" name="Title 2"/>
          <p:cNvSpPr>
            <a:spLocks noGrp="1"/>
          </p:cNvSpPr>
          <p:nvPr>
            <p:ph type="title"/>
          </p:nvPr>
        </p:nvSpPr>
        <p:spPr/>
        <p:txBody>
          <a:bodyPr/>
          <a:lstStyle/>
          <a:p>
            <a:r>
              <a:rPr lang="en-US" dirty="0"/>
              <a:t>What kind of messages can you expect?</a:t>
            </a:r>
          </a:p>
        </p:txBody>
      </p:sp>
      <p:pic>
        <p:nvPicPr>
          <p:cNvPr id="7" name="Content Placeholder 7"/>
          <p:cNvPicPr>
            <a:picLocks noGrp="1" noChangeAspect="1"/>
          </p:cNvPicPr>
          <p:nvPr>
            <p:ph idx="13"/>
          </p:nvPr>
        </p:nvPicPr>
        <p:blipFill rotWithShape="1">
          <a:blip r:embed="rId3"/>
          <a:srcRect l="-313" t="5699" r="313" b="8551"/>
          <a:stretch/>
        </p:blipFill>
        <p:spPr>
          <a:xfrm>
            <a:off x="2619375" y="4400550"/>
            <a:ext cx="6076950" cy="2006397"/>
          </a:xfrm>
          <a:prstGeom prst="rect">
            <a:avLst/>
          </a:prstGeom>
          <a:ln>
            <a:solidFill>
              <a:srgbClr val="00475D"/>
            </a:solidFill>
          </a:ln>
        </p:spPr>
      </p:pic>
    </p:spTree>
    <p:extLst>
      <p:ext uri="{BB962C8B-B14F-4D97-AF65-F5344CB8AC3E}">
        <p14:creationId xmlns:p14="http://schemas.microsoft.com/office/powerpoint/2010/main" val="1962873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br>
              <a:rPr lang="en-US" dirty="0"/>
            </a:br>
            <a:r>
              <a:rPr lang="en-US" dirty="0"/>
              <a:t>(for live training)</a:t>
            </a:r>
          </a:p>
        </p:txBody>
      </p:sp>
      <p:sp>
        <p:nvSpPr>
          <p:cNvPr id="3" name="Text Placeholder 2"/>
          <p:cNvSpPr>
            <a:spLocks noGrp="1"/>
          </p:cNvSpPr>
          <p:nvPr>
            <p:ph type="body" sz="quarter" idx="13"/>
          </p:nvPr>
        </p:nvSpPr>
        <p:spPr/>
        <p:txBody>
          <a:bodyPr/>
          <a:lstStyle/>
          <a:p>
            <a:r>
              <a:rPr lang="en-US" dirty="0"/>
              <a:t>Scenario: </a:t>
            </a:r>
          </a:p>
          <a:p>
            <a:r>
              <a:rPr lang="en-US" dirty="0"/>
              <a:t>Adient RFQ event</a:t>
            </a:r>
          </a:p>
          <a:p>
            <a:endParaRPr lang="en-US" dirty="0"/>
          </a:p>
        </p:txBody>
      </p:sp>
      <p:pic>
        <p:nvPicPr>
          <p:cNvPr id="5" name="Picture Placeholder 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5" t="2735" r="75" b="3907"/>
          <a:stretch/>
        </p:blipFill>
        <p:spPr>
          <a:xfrm>
            <a:off x="4743450" y="1428750"/>
            <a:ext cx="4057650" cy="4552950"/>
          </a:xfrm>
        </p:spPr>
      </p:pic>
    </p:spTree>
    <p:extLst>
      <p:ext uri="{BB962C8B-B14F-4D97-AF65-F5344CB8AC3E}">
        <p14:creationId xmlns:p14="http://schemas.microsoft.com/office/powerpoint/2010/main" val="1691966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sz="quarter" idx="13"/>
          </p:nvPr>
        </p:nvSpPr>
        <p:spPr/>
        <p:txBody>
          <a:bodyPr/>
          <a:lstStyle/>
          <a:p>
            <a:r>
              <a:rPr lang="en-US" dirty="0"/>
              <a:t>You have completed this guide and should be able to:</a:t>
            </a:r>
          </a:p>
          <a:p>
            <a:pPr lvl="2"/>
            <a:r>
              <a:rPr lang="en-US" dirty="0"/>
              <a:t>Navigate Ariba Sourcing</a:t>
            </a:r>
          </a:p>
          <a:p>
            <a:pPr lvl="2"/>
            <a:r>
              <a:rPr lang="en-US" dirty="0"/>
              <a:t>Submit your prerequisites</a:t>
            </a:r>
          </a:p>
          <a:p>
            <a:pPr lvl="2"/>
            <a:r>
              <a:rPr lang="en-US" dirty="0"/>
              <a:t>Submit your RFQ response to Adient within the Ariba system</a:t>
            </a:r>
          </a:p>
          <a:p>
            <a:pPr lvl="2"/>
            <a:endParaRPr lang="en-US" dirty="0"/>
          </a:p>
          <a:p>
            <a:endParaRPr lang="en-US" dirty="0"/>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 b="11"/>
          <a:stretch>
            <a:fillRect/>
          </a:stretch>
        </p:blipFill>
        <p:spPr/>
      </p:pic>
    </p:spTree>
    <p:extLst>
      <p:ext uri="{BB962C8B-B14F-4D97-AF65-F5344CB8AC3E}">
        <p14:creationId xmlns:p14="http://schemas.microsoft.com/office/powerpoint/2010/main" val="235897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Adient is consolidating all the activities you do today via Email into the Ariba Sourcing online tool.</a:t>
            </a:r>
          </a:p>
          <a:p>
            <a:pPr marL="285750" lvl="1" indent="-285750">
              <a:buFont typeface="Arial" panose="020B0604020202020204" pitchFamily="34" charset="0"/>
              <a:buChar char="&gt;"/>
            </a:pPr>
            <a:r>
              <a:rPr lang="en-US" sz="1600" dirty="0"/>
              <a:t>Exchanging the SSOW and returning the signed copy</a:t>
            </a:r>
          </a:p>
          <a:p>
            <a:pPr marL="285750" lvl="1" indent="-285750">
              <a:buFont typeface="Arial" panose="020B0604020202020204" pitchFamily="34" charset="0"/>
              <a:buChar char="&gt;"/>
            </a:pPr>
            <a:r>
              <a:rPr lang="en-US" sz="1600" dirty="0"/>
              <a:t>Exchanging the Cost Breakdown Sheet and returning the completed bid form</a:t>
            </a:r>
          </a:p>
          <a:p>
            <a:pPr marL="285750" lvl="1" indent="-285750">
              <a:buFont typeface="Arial" panose="020B0604020202020204" pitchFamily="34" charset="0"/>
              <a:buChar char="&gt;"/>
            </a:pPr>
            <a:r>
              <a:rPr lang="en-US" sz="1600" dirty="0"/>
              <a:t>New difference in importing the summary of the bid, to allow the buyer to have a summarize view of each supplier’s response to assist in making the award decision</a:t>
            </a:r>
          </a:p>
          <a:p>
            <a:pPr marL="285750" lvl="1" indent="-285750">
              <a:buFont typeface="Arial" panose="020B0604020202020204" pitchFamily="34" charset="0"/>
              <a:buChar char="&gt;"/>
            </a:pPr>
            <a:r>
              <a:rPr lang="en-US" sz="1600" dirty="0"/>
              <a:t>New Event Message center to save all correspondence in one central place and share messages with the event team</a:t>
            </a:r>
          </a:p>
          <a:p>
            <a:endParaRPr lang="en-US" dirty="0"/>
          </a:p>
        </p:txBody>
      </p:sp>
      <p:pic>
        <p:nvPicPr>
          <p:cNvPr id="7" name="Content Placeholder 6"/>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743450" y="2018699"/>
            <a:ext cx="4057650" cy="3685789"/>
          </a:xfrm>
        </p:spPr>
      </p:pic>
      <p:sp>
        <p:nvSpPr>
          <p:cNvPr id="4" name="Footer Placeholder 3"/>
          <p:cNvSpPr>
            <a:spLocks noGrp="1"/>
          </p:cNvSpPr>
          <p:nvPr>
            <p:ph type="ftr" sz="quarter" idx="3"/>
          </p:nvPr>
        </p:nvSpPr>
        <p:spPr/>
        <p:txBody>
          <a:bodyPr/>
          <a:lstStyle/>
          <a:p>
            <a:endParaRPr lang="en-US"/>
          </a:p>
          <a:p>
            <a:endParaRPr lang="en-US" sz="900">
              <a:solidFill>
                <a:srgbClr val="AAAAAA"/>
              </a:solidFill>
            </a:endParaRPr>
          </a:p>
          <a:p>
            <a:r>
              <a:rPr lang="en-US" sz="900"/>
              <a:t>Adient Sourcing Supplier Guide </a:t>
            </a:r>
            <a:endParaRPr lang="en-US" sz="900" dirty="0"/>
          </a:p>
        </p:txBody>
      </p:sp>
      <p:sp>
        <p:nvSpPr>
          <p:cNvPr id="5" name="Slide Number Placeholder 4"/>
          <p:cNvSpPr>
            <a:spLocks noGrp="1"/>
          </p:cNvSpPr>
          <p:nvPr>
            <p:ph type="sldNum" sz="quarter" idx="4"/>
          </p:nvPr>
        </p:nvSpPr>
        <p:spPr/>
        <p:txBody>
          <a:bodyPr/>
          <a:lstStyle/>
          <a:p>
            <a:fld id="{295864D2-2B9F-40E2-998E-CC77F1ABC594}" type="slidenum">
              <a:rPr lang="en-US" smtClean="0"/>
              <a:pPr/>
              <a:t>26</a:t>
            </a:fld>
            <a:endParaRPr lang="en-US" dirty="0"/>
          </a:p>
        </p:txBody>
      </p:sp>
      <p:sp>
        <p:nvSpPr>
          <p:cNvPr id="6" name="Title 5"/>
          <p:cNvSpPr>
            <a:spLocks noGrp="1"/>
          </p:cNvSpPr>
          <p:nvPr>
            <p:ph type="title"/>
          </p:nvPr>
        </p:nvSpPr>
        <p:spPr/>
        <p:txBody>
          <a:bodyPr/>
          <a:lstStyle/>
          <a:p>
            <a:r>
              <a:rPr lang="en-US" dirty="0"/>
              <a:t>What makes the RFQ process in Ariba different?</a:t>
            </a:r>
          </a:p>
        </p:txBody>
      </p:sp>
    </p:spTree>
    <p:extLst>
      <p:ext uri="{BB962C8B-B14F-4D97-AF65-F5344CB8AC3E}">
        <p14:creationId xmlns:p14="http://schemas.microsoft.com/office/powerpoint/2010/main" val="4271214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9184" y="1551304"/>
            <a:ext cx="4280916" cy="4620895"/>
          </a:xfrm>
        </p:spPr>
        <p:txBody>
          <a:bodyPr/>
          <a:lstStyle/>
          <a:p>
            <a:pPr marL="285750" indent="-285750">
              <a:buFont typeface="Arial" panose="020B0604020202020204" pitchFamily="34" charset="0"/>
              <a:buChar char="&gt;"/>
            </a:pPr>
            <a:r>
              <a:rPr lang="en-US" dirty="0"/>
              <a:t>Review training and support documentation found on Ariba &gt; Help</a:t>
            </a:r>
          </a:p>
          <a:p>
            <a:pPr marL="285750" indent="-285750">
              <a:buFont typeface="Arial" panose="020B0604020202020204" pitchFamily="34" charset="0"/>
              <a:buChar char="&gt;"/>
            </a:pPr>
            <a:r>
              <a:rPr lang="en-US" dirty="0"/>
              <a:t>Contact Ariba Support </a:t>
            </a:r>
          </a:p>
          <a:p>
            <a:pPr marL="457200" lvl="2" indent="-285750"/>
            <a:r>
              <a:rPr lang="en-US" dirty="0">
                <a:solidFill>
                  <a:srgbClr val="002060"/>
                </a:solidFill>
              </a:rPr>
              <a:t>Go to </a:t>
            </a:r>
            <a:r>
              <a:rPr lang="en-US" b="1" dirty="0">
                <a:solidFill>
                  <a:srgbClr val="002060"/>
                </a:solidFill>
              </a:rPr>
              <a:t>Help Center </a:t>
            </a:r>
            <a:r>
              <a:rPr lang="en-US" dirty="0">
                <a:solidFill>
                  <a:srgbClr val="002060"/>
                </a:solidFill>
              </a:rPr>
              <a:t>and click on the </a:t>
            </a:r>
            <a:r>
              <a:rPr lang="en-US" b="1" dirty="0">
                <a:solidFill>
                  <a:srgbClr val="002060"/>
                </a:solidFill>
              </a:rPr>
              <a:t>Support</a:t>
            </a:r>
            <a:r>
              <a:rPr lang="en-US" dirty="0">
                <a:solidFill>
                  <a:srgbClr val="002060"/>
                </a:solidFill>
              </a:rPr>
              <a:t> link at the bottom of the page. You can reach Ariba support via email/chat/phone. This support is available 24/7. </a:t>
            </a:r>
          </a:p>
          <a:p>
            <a:pPr marL="285750" indent="-285750">
              <a:buFont typeface="Arial" panose="020B0604020202020204" pitchFamily="34" charset="0"/>
              <a:buChar char="&gt;"/>
            </a:pPr>
            <a:r>
              <a:rPr lang="en-US" dirty="0"/>
              <a:t>Contact Adient Support</a:t>
            </a:r>
          </a:p>
          <a:p>
            <a:pPr marL="457200" lvl="2" indent="-285750"/>
            <a:r>
              <a:rPr lang="en-US" dirty="0">
                <a:solidFill>
                  <a:srgbClr val="002060"/>
                </a:solidFill>
              </a:rPr>
              <a:t>Please contact your buyer.</a:t>
            </a:r>
          </a:p>
          <a:p>
            <a:endParaRPr lang="en-US" dirty="0"/>
          </a:p>
        </p:txBody>
      </p:sp>
      <p:pic>
        <p:nvPicPr>
          <p:cNvPr id="7" name="Content Placeholder 6"/>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888611" y="1852962"/>
            <a:ext cx="3767328" cy="4017264"/>
          </a:xfrm>
        </p:spPr>
      </p:pic>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27</a:t>
            </a:fld>
            <a:endParaRPr lang="en-US" dirty="0">
              <a:latin typeface="+mn-lt"/>
            </a:endParaRPr>
          </a:p>
        </p:txBody>
      </p:sp>
      <p:sp>
        <p:nvSpPr>
          <p:cNvPr id="6" name="Title 5"/>
          <p:cNvSpPr>
            <a:spLocks noGrp="1"/>
          </p:cNvSpPr>
          <p:nvPr>
            <p:ph type="title"/>
          </p:nvPr>
        </p:nvSpPr>
        <p:spPr/>
        <p:txBody>
          <a:bodyPr/>
          <a:lstStyle/>
          <a:p>
            <a:r>
              <a:rPr lang="en-US" dirty="0"/>
              <a:t>For more information and help</a:t>
            </a:r>
          </a:p>
        </p:txBody>
      </p:sp>
    </p:spTree>
    <p:extLst>
      <p:ext uri="{BB962C8B-B14F-4D97-AF65-F5344CB8AC3E}">
        <p14:creationId xmlns:p14="http://schemas.microsoft.com/office/powerpoint/2010/main" val="422913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1203325"/>
            <a:ext cx="4242816" cy="1949453"/>
          </a:xfrm>
        </p:spPr>
        <p:txBody>
          <a:bodyPr/>
          <a:lstStyle/>
          <a:p>
            <a:r>
              <a:rPr lang="en-US" dirty="0"/>
              <a:t>Getting started in Ariba</a:t>
            </a:r>
          </a:p>
        </p:txBody>
      </p:sp>
      <p:sp>
        <p:nvSpPr>
          <p:cNvPr id="3" name="Text Placeholder 2"/>
          <p:cNvSpPr>
            <a:spLocks noGrp="1"/>
          </p:cNvSpPr>
          <p:nvPr>
            <p:ph type="body" sz="quarter" idx="13"/>
          </p:nvPr>
        </p:nvSpPr>
        <p:spPr/>
        <p:txBody>
          <a:bodyPr/>
          <a:lstStyle/>
          <a:p>
            <a:r>
              <a:rPr lang="en-US" dirty="0"/>
              <a:t>Ariba Sourcing introduction</a:t>
            </a:r>
          </a:p>
          <a:p>
            <a:r>
              <a:rPr lang="en-US" dirty="0"/>
              <a:t>Accessing Ariba</a:t>
            </a:r>
          </a:p>
          <a:p>
            <a:r>
              <a:rPr lang="en-US" dirty="0"/>
              <a:t>Sourcing dashboard</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 r="28"/>
          <a:stretch>
            <a:fillRect/>
          </a:stretch>
        </p:blipFill>
        <p:spPr/>
      </p:pic>
      <p:sp>
        <p:nvSpPr>
          <p:cNvPr id="5" name="Footer Placeholder 4"/>
          <p:cNvSpPr>
            <a:spLocks noGrp="1"/>
          </p:cNvSpPr>
          <p:nvPr>
            <p:ph type="ftr" sz="quarter" idx="4294967295"/>
          </p:nvPr>
        </p:nvSpPr>
        <p:spPr>
          <a:xfrm>
            <a:off x="714707" y="6319635"/>
            <a:ext cx="3044348" cy="365125"/>
          </a:xfrm>
          <a:prstGeom prst="rect">
            <a:avLst/>
          </a:prstGeom>
        </p:spPr>
        <p:txBody>
          <a:bodyPr/>
          <a:lstStyle/>
          <a:p>
            <a:r>
              <a:rPr lang="en-US" dirty="0"/>
              <a:t>  SAP COE / Date / Internal</a:t>
            </a:r>
          </a:p>
        </p:txBody>
      </p:sp>
    </p:spTree>
    <p:extLst>
      <p:ext uri="{BB962C8B-B14F-4D97-AF65-F5344CB8AC3E}">
        <p14:creationId xmlns:p14="http://schemas.microsoft.com/office/powerpoint/2010/main" val="392622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gt;"/>
            </a:pPr>
            <a:r>
              <a:rPr lang="en-US" b="0" dirty="0">
                <a:solidFill>
                  <a:srgbClr val="00475D"/>
                </a:solidFill>
              </a:rPr>
              <a:t>Ariba Sourcing is used to facilitate the request for quotation (RFQ) process. </a:t>
            </a:r>
          </a:p>
          <a:p>
            <a:pPr marL="285750" indent="-285750">
              <a:buFont typeface="Arial" panose="020B0604020202020204" pitchFamily="34" charset="0"/>
              <a:buChar char="&gt;"/>
            </a:pPr>
            <a:endParaRPr lang="en-US" b="0" dirty="0">
              <a:solidFill>
                <a:srgbClr val="00475D"/>
              </a:solidFill>
            </a:endParaRPr>
          </a:p>
          <a:p>
            <a:pPr marL="285750" indent="-285750">
              <a:buFont typeface="Arial" panose="020B0604020202020204" pitchFamily="34" charset="0"/>
              <a:buChar char="&gt;"/>
            </a:pPr>
            <a:r>
              <a:rPr lang="en-US" b="0" dirty="0">
                <a:solidFill>
                  <a:srgbClr val="00475D"/>
                </a:solidFill>
              </a:rPr>
              <a:t>Adient buyers will setup a sourcing event with a set timeframe within SAP Ariba.</a:t>
            </a:r>
          </a:p>
          <a:p>
            <a:pPr marL="285750" indent="-285750">
              <a:buFont typeface="Arial" panose="020B0604020202020204" pitchFamily="34" charset="0"/>
              <a:buChar char="&gt;"/>
            </a:pPr>
            <a:endParaRPr lang="en-US" b="0" dirty="0">
              <a:solidFill>
                <a:srgbClr val="00475D"/>
              </a:solidFill>
            </a:endParaRPr>
          </a:p>
          <a:p>
            <a:pPr marL="285750" indent="-285750">
              <a:buFont typeface="Arial" panose="020B0604020202020204" pitchFamily="34" charset="0"/>
              <a:buChar char="&gt;"/>
            </a:pPr>
            <a:r>
              <a:rPr lang="en-US" b="0" dirty="0"/>
              <a:t>Suppliers who will participate in RFQ events register first with the Ariba Commerce Cloud.</a:t>
            </a:r>
          </a:p>
          <a:p>
            <a:pPr marL="285750" indent="-285750">
              <a:buFont typeface="Arial" panose="020B0604020202020204" pitchFamily="34" charset="0"/>
              <a:buChar char="&gt;"/>
            </a:pPr>
            <a:endParaRPr lang="en-US" b="0" dirty="0"/>
          </a:p>
          <a:p>
            <a:pPr marL="285750" indent="-285750">
              <a:buFont typeface="Arial" panose="020B0604020202020204" pitchFamily="34" charset="0"/>
              <a:buChar char="&gt;"/>
            </a:pPr>
            <a:r>
              <a:rPr lang="en-US" b="0" dirty="0"/>
              <a:t>Suppliers participate through submitting Ariba on-line price quotes to Adient.</a:t>
            </a:r>
          </a:p>
          <a:p>
            <a:pPr marL="285750" indent="-285750">
              <a:buFont typeface="Arial" panose="020B0604020202020204" pitchFamily="34" charset="0"/>
              <a:buChar char="&gt;"/>
            </a:pPr>
            <a:endParaRPr lang="en-US" b="0" dirty="0"/>
          </a:p>
          <a:p>
            <a:pPr marL="285750" indent="-285750">
              <a:buFont typeface="Arial" panose="020B0604020202020204" pitchFamily="34" charset="0"/>
              <a:buChar char="&gt;"/>
            </a:pPr>
            <a:r>
              <a:rPr lang="en-US" b="0" dirty="0"/>
              <a:t>Benefits both Adient buyers and suppliers to have all RFQ event activities, documents and messages centrally managed in one on-line tool vs. local RFQ copies attached in Email.</a:t>
            </a:r>
          </a:p>
          <a:p>
            <a:endParaRPr lang="en-US" b="0" dirty="0"/>
          </a:p>
          <a:p>
            <a:endParaRPr lang="en-US" dirty="0"/>
          </a:p>
        </p:txBody>
      </p:sp>
      <p:sp>
        <p:nvSpPr>
          <p:cNvPr id="3" name="Title 2"/>
          <p:cNvSpPr>
            <a:spLocks noGrp="1"/>
          </p:cNvSpPr>
          <p:nvPr>
            <p:ph type="title"/>
          </p:nvPr>
        </p:nvSpPr>
        <p:spPr/>
        <p:txBody>
          <a:bodyPr/>
          <a:lstStyle/>
          <a:p>
            <a:r>
              <a:rPr lang="en-US" dirty="0"/>
              <a:t>Ariba Sourcing introduction</a:t>
            </a:r>
          </a:p>
        </p:txBody>
      </p:sp>
      <p:sp>
        <p:nvSpPr>
          <p:cNvPr id="4" name="Footer Placeholder 3"/>
          <p:cNvSpPr>
            <a:spLocks noGrp="1"/>
          </p:cNvSpPr>
          <p:nvPr>
            <p:ph type="ftr" sz="quarter" idx="3"/>
          </p:nvPr>
        </p:nvSpPr>
        <p:spPr/>
        <p:txBody>
          <a:bodyPr/>
          <a:lstStyle/>
          <a:p>
            <a:endParaRPr lang="en-US" dirty="0"/>
          </a:p>
          <a:p>
            <a:endParaRPr lang="en-US" sz="900"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4</a:t>
            </a:fld>
            <a:endParaRPr lang="en-US" dirty="0">
              <a:latin typeface="+mn-lt"/>
            </a:endParaRPr>
          </a:p>
        </p:txBody>
      </p:sp>
    </p:spTree>
    <p:extLst>
      <p:ext uri="{BB962C8B-B14F-4D97-AF65-F5344CB8AC3E}">
        <p14:creationId xmlns:p14="http://schemas.microsoft.com/office/powerpoint/2010/main" val="64484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392" y="1642322"/>
            <a:ext cx="3760216" cy="4622799"/>
          </a:xfrm>
        </p:spPr>
        <p:txBody>
          <a:bodyPr/>
          <a:lstStyle/>
          <a:p>
            <a:r>
              <a:rPr lang="en-US" dirty="0"/>
              <a:t>To participate in an event, you must first be invited to one. If you are invited, you will receive an email notification at the email address you have on file with Adient.  An invitation from an Adient buyer will include:</a:t>
            </a:r>
          </a:p>
        </p:txBody>
      </p:sp>
      <p:sp>
        <p:nvSpPr>
          <p:cNvPr id="3" name="Title 2"/>
          <p:cNvSpPr>
            <a:spLocks noGrp="1"/>
          </p:cNvSpPr>
          <p:nvPr>
            <p:ph type="title"/>
          </p:nvPr>
        </p:nvSpPr>
        <p:spPr/>
        <p:txBody>
          <a:bodyPr/>
          <a:lstStyle/>
          <a:p>
            <a:r>
              <a:rPr lang="en-US" dirty="0"/>
              <a:t>How will you learn of a RFQ event?</a:t>
            </a:r>
          </a:p>
        </p:txBody>
      </p:sp>
      <p:sp>
        <p:nvSpPr>
          <p:cNvPr id="4" name="Footer Placeholder 3"/>
          <p:cNvSpPr>
            <a:spLocks noGrp="1"/>
          </p:cNvSpPr>
          <p:nvPr>
            <p:ph type="ftr" sz="quarter" idx="3"/>
          </p:nvPr>
        </p:nvSpPr>
        <p:spPr/>
        <p:txBody>
          <a:bodyPr/>
          <a:lstStyle/>
          <a:p>
            <a:endParaRPr lang="en-US" dirty="0"/>
          </a:p>
          <a:p>
            <a:endParaRPr lang="en-US" dirty="0">
              <a:solidFill>
                <a:srgbClr val="AAAAAA"/>
              </a:solidFill>
            </a:endParaRPr>
          </a:p>
          <a:p>
            <a:r>
              <a:rPr lang="en-US" dirty="0"/>
              <a:t>Adient Ariba Sourcing Supplier Guide </a:t>
            </a: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5</a:t>
            </a:fld>
            <a:endParaRPr lang="en-US" dirty="0">
              <a:latin typeface="+mn-lt"/>
            </a:endParaRPr>
          </a:p>
        </p:txBody>
      </p:sp>
      <p:sp>
        <p:nvSpPr>
          <p:cNvPr id="7" name="Rectangle 6"/>
          <p:cNvSpPr/>
          <p:nvPr/>
        </p:nvSpPr>
        <p:spPr>
          <a:xfrm>
            <a:off x="329184" y="3511188"/>
            <a:ext cx="4011322" cy="2123658"/>
          </a:xfrm>
          <a:prstGeom prst="rect">
            <a:avLst/>
          </a:prstGeom>
        </p:spPr>
        <p:txBody>
          <a:bodyPr wrap="square">
            <a:spAutoFit/>
          </a:bodyPr>
          <a:lstStyle/>
          <a:p>
            <a:pPr marL="285750" indent="-285750">
              <a:buFont typeface="Arial" panose="020B0604020202020204" pitchFamily="34" charset="0"/>
              <a:buChar char="&gt;"/>
            </a:pPr>
            <a:r>
              <a:rPr lang="en-US" sz="1600" dirty="0"/>
              <a:t>Event start date and time</a:t>
            </a:r>
          </a:p>
          <a:p>
            <a:pPr marL="285750" indent="-285750">
              <a:buFont typeface="Arial" panose="020B0604020202020204" pitchFamily="34" charset="0"/>
              <a:buChar char="&gt;"/>
            </a:pPr>
            <a:r>
              <a:rPr lang="en-US" sz="1600" dirty="0"/>
              <a:t>Username (typically is </a:t>
            </a:r>
            <a:r>
              <a:rPr lang="en-US" sz="1600" dirty="0">
                <a:solidFill>
                  <a:srgbClr val="00475D"/>
                </a:solidFill>
              </a:rPr>
              <a:t>&lt;Vendor#&gt;-&lt;contact email&gt;)</a:t>
            </a:r>
          </a:p>
          <a:p>
            <a:pPr marL="285750" indent="-285750">
              <a:buFont typeface="Arial" panose="020B0604020202020204" pitchFamily="34" charset="0"/>
              <a:buChar char="&gt;"/>
            </a:pPr>
            <a:r>
              <a:rPr lang="en-US" sz="1600" dirty="0"/>
              <a:t>Event access link</a:t>
            </a:r>
          </a:p>
          <a:p>
            <a:pPr marL="285750" indent="-285750">
              <a:buFont typeface="Arial" panose="020B0604020202020204" pitchFamily="34" charset="0"/>
              <a:buChar char="&gt;"/>
            </a:pPr>
            <a:r>
              <a:rPr lang="en-US" sz="1600" dirty="0"/>
              <a:t>Instructions to register</a:t>
            </a:r>
          </a:p>
          <a:p>
            <a:pPr marL="285750" indent="-285750">
              <a:buFont typeface="Arial" panose="020B0604020202020204" pitchFamily="34" charset="0"/>
              <a:buChar char="&gt;"/>
            </a:pPr>
            <a:r>
              <a:rPr lang="en-US" sz="1600" dirty="0"/>
              <a:t>Link to decline participation</a:t>
            </a:r>
          </a:p>
          <a:p>
            <a:pPr marL="285750" indent="-285750">
              <a:buFont typeface="Arial" panose="020B0604020202020204" pitchFamily="34" charset="0"/>
              <a:buChar char="&gt;"/>
            </a:pPr>
            <a:r>
              <a:rPr lang="en-US" sz="1600" dirty="0"/>
              <a:t>Login assistance link</a:t>
            </a:r>
          </a:p>
          <a:p>
            <a:pPr marL="285750" indent="-285750">
              <a:buFont typeface="Arial" panose="020B0604020202020204" pitchFamily="34" charset="0"/>
              <a:buChar char="&gt;"/>
            </a:pPr>
            <a:r>
              <a:rPr lang="en-US" sz="1600" dirty="0"/>
              <a:t>Event owner name and email</a:t>
            </a:r>
          </a:p>
        </p:txBody>
      </p:sp>
      <p:pic>
        <p:nvPicPr>
          <p:cNvPr id="9" name="Picture 8"/>
          <p:cNvPicPr>
            <a:picLocks noChangeAspect="1"/>
          </p:cNvPicPr>
          <p:nvPr/>
        </p:nvPicPr>
        <p:blipFill rotWithShape="1">
          <a:blip r:embed="rId2"/>
          <a:srcRect l="-328" t="-563" r="328" b="563"/>
          <a:stretch/>
        </p:blipFill>
        <p:spPr>
          <a:xfrm>
            <a:off x="4195763" y="1642322"/>
            <a:ext cx="4563796" cy="3992562"/>
          </a:xfrm>
          <a:prstGeom prst="rect">
            <a:avLst/>
          </a:prstGeom>
          <a:ln>
            <a:solidFill>
              <a:srgbClr val="00475D"/>
            </a:solidFill>
          </a:ln>
        </p:spPr>
      </p:pic>
    </p:spTree>
    <p:extLst>
      <p:ext uri="{BB962C8B-B14F-4D97-AF65-F5344CB8AC3E}">
        <p14:creationId xmlns:p14="http://schemas.microsoft.com/office/powerpoint/2010/main" val="250209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do you register on Ariba Cloud?</a:t>
            </a:r>
          </a:p>
        </p:txBody>
      </p:sp>
      <p:sp>
        <p:nvSpPr>
          <p:cNvPr id="4" name="Footer Placeholder 3"/>
          <p:cNvSpPr>
            <a:spLocks noGrp="1"/>
          </p:cNvSpPr>
          <p:nvPr>
            <p:ph type="ftr" sz="quarter" idx="3"/>
          </p:nvPr>
        </p:nvSpPr>
        <p:spPr/>
        <p:txBody>
          <a:bodyPr/>
          <a:lstStyle/>
          <a:p>
            <a:endParaRPr lang="en-US" dirty="0"/>
          </a:p>
          <a:p>
            <a:r>
              <a:rPr lang="en-US" dirty="0">
                <a:solidFill>
                  <a:srgbClr val="00475D"/>
                </a:solidFill>
              </a:rPr>
              <a:t>Adient Ariba Sourcing Supplier Guide</a:t>
            </a:r>
            <a:endParaRPr lang="en-US" b="1" dirty="0">
              <a:solidFill>
                <a:srgbClr val="00475D"/>
              </a:solidFill>
              <a:latin typeface="Adient Sans Light" panose="020B0503040402060203" pitchFamily="34" charset="0"/>
            </a:endParaRPr>
          </a:p>
        </p:txBody>
      </p:sp>
      <p:sp>
        <p:nvSpPr>
          <p:cNvPr id="5" name="Slide Number Placeholder 4"/>
          <p:cNvSpPr>
            <a:spLocks noGrp="1"/>
          </p:cNvSpPr>
          <p:nvPr>
            <p:ph type="sldNum" sz="quarter" idx="4"/>
          </p:nvPr>
        </p:nvSpPr>
        <p:spPr>
          <a:xfrm>
            <a:off x="289855" y="6319635"/>
            <a:ext cx="385523" cy="365125"/>
          </a:xfrm>
        </p:spPr>
        <p:txBody>
          <a:bodyPr/>
          <a:lstStyle/>
          <a:p>
            <a:fld id="{295864D2-2B9F-40E2-998E-CC77F1ABC594}" type="slidenum">
              <a:rPr lang="en-US" smtClean="0">
                <a:latin typeface="+mn-lt"/>
              </a:rPr>
              <a:pPr/>
              <a:t>6</a:t>
            </a:fld>
            <a:endParaRPr lang="en-US" dirty="0">
              <a:latin typeface="+mn-lt"/>
            </a:endParaRPr>
          </a:p>
        </p:txBody>
      </p:sp>
      <p:sp>
        <p:nvSpPr>
          <p:cNvPr id="7" name="Content Placeholder 1"/>
          <p:cNvSpPr txBox="1">
            <a:spLocks/>
          </p:cNvSpPr>
          <p:nvPr/>
        </p:nvSpPr>
        <p:spPr>
          <a:xfrm>
            <a:off x="453048" y="3774127"/>
            <a:ext cx="3300290" cy="3425997"/>
          </a:xfrm>
          <a:prstGeom prst="rect">
            <a:avLst/>
          </a:prstGeom>
        </p:spPr>
        <p:txBody>
          <a:bodyPr vert="horz" wrap="square" lIns="0" tIns="0" rIns="0" bIns="0" rtlCol="0">
            <a:noAutofit/>
          </a:bodyPr>
          <a:lstStyle>
            <a:lvl1pPr marL="0" indent="0" algn="l" defTabSz="685800" rtl="0" eaLnBrk="1" latinLnBrk="0" hangingPunct="1">
              <a:lnSpc>
                <a:spcPct val="100000"/>
              </a:lnSpc>
              <a:spcBef>
                <a:spcPts val="0"/>
              </a:spcBef>
              <a:spcAft>
                <a:spcPts val="450"/>
              </a:spcAft>
              <a:buFont typeface="Arial" panose="020B0604020202020204" pitchFamily="34" charset="0"/>
              <a:buNone/>
              <a:defRPr sz="1600" b="1" kern="1200">
                <a:solidFill>
                  <a:schemeClr val="tx2"/>
                </a:solidFill>
                <a:latin typeface="Adient Sans" panose="020B0503040402060203"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400" kern="1200" baseline="0">
                <a:solidFill>
                  <a:schemeClr val="tx1"/>
                </a:solidFill>
                <a:latin typeface="Adient Sans" panose="020B0503040402060203" pitchFamily="34" charset="0"/>
                <a:ea typeface="+mn-ea"/>
                <a:cs typeface="+mn-cs"/>
              </a:defRPr>
            </a:lvl2pPr>
            <a:lvl3pPr marL="171450" indent="-171450" algn="l" defTabSz="685800" rtl="0" eaLnBrk="1" latinLnBrk="0" hangingPunct="1">
              <a:lnSpc>
                <a:spcPct val="100000"/>
              </a:lnSpc>
              <a:spcBef>
                <a:spcPts val="0"/>
              </a:spcBef>
              <a:spcAft>
                <a:spcPts val="450"/>
              </a:spcAft>
              <a:buFont typeface="Arial" panose="020B0604020202020204" pitchFamily="34" charset="0"/>
              <a:buChar char="&gt;"/>
              <a:defRPr sz="1400" kern="1200" baseline="0">
                <a:solidFill>
                  <a:schemeClr val="tx1"/>
                </a:solidFill>
                <a:latin typeface="Adient Sans" panose="020B0503040402060203" pitchFamily="34" charset="0"/>
                <a:ea typeface="+mn-ea"/>
                <a:cs typeface="+mn-cs"/>
              </a:defRPr>
            </a:lvl3pPr>
            <a:lvl4pPr marL="344091"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4pPr>
            <a:lvl5pPr marL="514350"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988"/>
            <a:endParaRPr lang="en-US" b="0" dirty="0">
              <a:latin typeface="+mn-lt"/>
            </a:endParaRPr>
          </a:p>
          <a:p>
            <a:endParaRPr lang="en-US" dirty="0">
              <a:latin typeface="+mn-lt"/>
            </a:endParaRPr>
          </a:p>
          <a:p>
            <a:endParaRPr lang="en-US" dirty="0"/>
          </a:p>
        </p:txBody>
      </p:sp>
      <p:sp>
        <p:nvSpPr>
          <p:cNvPr id="9" name="Content Placeholder 8"/>
          <p:cNvSpPr>
            <a:spLocks noGrp="1"/>
          </p:cNvSpPr>
          <p:nvPr>
            <p:ph idx="1"/>
          </p:nvPr>
        </p:nvSpPr>
        <p:spPr>
          <a:xfrm>
            <a:off x="289855" y="1402413"/>
            <a:ext cx="4591488" cy="4769787"/>
          </a:xfrm>
        </p:spPr>
        <p:txBody>
          <a:bodyPr/>
          <a:lstStyle/>
          <a:p>
            <a:pPr marL="285750" indent="-285750">
              <a:buFont typeface="Arial" panose="020B0604020202020204" pitchFamily="34" charset="0"/>
              <a:buChar char="&gt;"/>
            </a:pPr>
            <a:r>
              <a:rPr lang="en-US" b="0" dirty="0"/>
              <a:t>Click on the emailed link to access the event</a:t>
            </a:r>
          </a:p>
          <a:p>
            <a:pPr marL="285750" indent="-285750">
              <a:buFont typeface="Arial" panose="020B0604020202020204" pitchFamily="34" charset="0"/>
              <a:buChar char="&gt;"/>
            </a:pPr>
            <a:r>
              <a:rPr lang="en-US" b="0" dirty="0"/>
              <a:t>Click on the link “New Registration” (First time only - skip if already have Ariba account)</a:t>
            </a:r>
          </a:p>
          <a:p>
            <a:pPr marL="285750" indent="-285750">
              <a:buFont typeface="Arial" panose="020B0604020202020204" pitchFamily="34" charset="0"/>
              <a:buChar char="&gt;"/>
            </a:pPr>
            <a:r>
              <a:rPr lang="en-US" b="0" dirty="0"/>
              <a:t>Enter the basic information about your organization (mandatory fields marked by *) </a:t>
            </a:r>
          </a:p>
          <a:p>
            <a:pPr marL="285750" indent="-285750">
              <a:buFont typeface="Arial" panose="020B0604020202020204" pitchFamily="34" charset="0"/>
              <a:buChar char="&gt;"/>
            </a:pPr>
            <a:r>
              <a:rPr lang="en-US" b="0" dirty="0"/>
              <a:t>You can choose a User Name (email format) different than the Adient generated user id</a:t>
            </a:r>
          </a:p>
          <a:p>
            <a:pPr marL="285750" indent="-285750">
              <a:buFont typeface="Arial" panose="020B0604020202020204" pitchFamily="34" charset="0"/>
              <a:buChar char="&gt;"/>
            </a:pPr>
            <a:r>
              <a:rPr lang="en-US" b="0" dirty="0"/>
              <a:t>Select the check box at the bottom of the screen to accept Ariba terms and conditions</a:t>
            </a:r>
          </a:p>
          <a:p>
            <a:pPr marL="285750" indent="-285750">
              <a:buFont typeface="Arial" panose="020B0604020202020204" pitchFamily="34" charset="0"/>
              <a:buChar char="&gt;"/>
            </a:pPr>
            <a:r>
              <a:rPr lang="en-US" b="0" dirty="0"/>
              <a:t>Click </a:t>
            </a:r>
            <a:r>
              <a:rPr lang="en-US" dirty="0"/>
              <a:t>Submit</a:t>
            </a:r>
            <a:r>
              <a:rPr lang="en-US" b="0" dirty="0"/>
              <a:t> to complete the registration </a:t>
            </a:r>
          </a:p>
          <a:p>
            <a:pPr marL="285750" indent="-285750">
              <a:buFont typeface="Arial" panose="020B0604020202020204" pitchFamily="34" charset="0"/>
              <a:buChar char="&gt;"/>
            </a:pPr>
            <a:r>
              <a:rPr lang="en-US" b="0" dirty="0"/>
              <a:t>You will be redirected to the Adient supplier interface</a:t>
            </a:r>
          </a:p>
          <a:p>
            <a:pPr marL="285750" indent="-285750">
              <a:buFont typeface="Arial" panose="020B0604020202020204" pitchFamily="34" charset="0"/>
              <a:buChar char="&gt;"/>
            </a:pPr>
            <a:r>
              <a:rPr lang="en-US" b="0" dirty="0"/>
              <a:t>Login to access the sourcing RFQ events with your user name and password at </a:t>
            </a:r>
            <a:r>
              <a:rPr lang="en-US" u="sng" dirty="0">
                <a:hlinkClick r:id="rId2"/>
              </a:rPr>
              <a:t>https://service-2.ariba.com/Sourcing.aw/128527009/aw?awh=r&amp;awssk=MxLVWpJs&amp;dard=1</a:t>
            </a:r>
            <a:endParaRPr lang="en-US" b="0" dirty="0"/>
          </a:p>
          <a:p>
            <a:endParaRPr lang="en-US" b="0" dirty="0"/>
          </a:p>
        </p:txBody>
      </p:sp>
      <p:pic>
        <p:nvPicPr>
          <p:cNvPr id="6" name="Picture 5"/>
          <p:cNvPicPr>
            <a:picLocks noChangeAspect="1"/>
          </p:cNvPicPr>
          <p:nvPr/>
        </p:nvPicPr>
        <p:blipFill rotWithShape="1">
          <a:blip r:embed="rId3"/>
          <a:srcRect l="785" r="14752"/>
          <a:stretch/>
        </p:blipFill>
        <p:spPr>
          <a:xfrm>
            <a:off x="4881343" y="1444811"/>
            <a:ext cx="4029775" cy="2365833"/>
          </a:xfrm>
          <a:prstGeom prst="rect">
            <a:avLst/>
          </a:prstGeom>
          <a:ln>
            <a:solidFill>
              <a:srgbClr val="00475D"/>
            </a:solidFill>
          </a:ln>
        </p:spPr>
      </p:pic>
      <p:pic>
        <p:nvPicPr>
          <p:cNvPr id="8" name="Picture 7"/>
          <p:cNvPicPr/>
          <p:nvPr/>
        </p:nvPicPr>
        <p:blipFill rotWithShape="1">
          <a:blip r:embed="rId4"/>
          <a:srcRect l="1293"/>
          <a:stretch/>
        </p:blipFill>
        <p:spPr>
          <a:xfrm>
            <a:off x="4892918" y="3990748"/>
            <a:ext cx="4006624" cy="1475678"/>
          </a:xfrm>
          <a:prstGeom prst="rect">
            <a:avLst/>
          </a:prstGeom>
          <a:ln>
            <a:solidFill>
              <a:srgbClr val="00475D"/>
            </a:solidFill>
          </a:ln>
        </p:spPr>
      </p:pic>
    </p:spTree>
    <p:extLst>
      <p:ext uri="{BB962C8B-B14F-4D97-AF65-F5344CB8AC3E}">
        <p14:creationId xmlns:p14="http://schemas.microsoft.com/office/powerpoint/2010/main" val="196489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22C0FD-3D21-4FBF-8478-12A4629808E4}"/>
              </a:ext>
            </a:extLst>
          </p:cNvPr>
          <p:cNvPicPr>
            <a:picLocks noChangeAspect="1"/>
          </p:cNvPicPr>
          <p:nvPr/>
        </p:nvPicPr>
        <p:blipFill>
          <a:blip r:embed="rId3"/>
          <a:stretch>
            <a:fillRect/>
          </a:stretch>
        </p:blipFill>
        <p:spPr>
          <a:xfrm>
            <a:off x="327272" y="2388135"/>
            <a:ext cx="8654668" cy="3598102"/>
          </a:xfrm>
          <a:prstGeom prst="rect">
            <a:avLst/>
          </a:prstGeom>
        </p:spPr>
      </p:pic>
      <p:sp>
        <p:nvSpPr>
          <p:cNvPr id="6" name="Title 5"/>
          <p:cNvSpPr>
            <a:spLocks noGrp="1"/>
          </p:cNvSpPr>
          <p:nvPr>
            <p:ph type="title"/>
          </p:nvPr>
        </p:nvSpPr>
        <p:spPr>
          <a:xfrm>
            <a:off x="329184" y="461963"/>
            <a:ext cx="6576441" cy="760346"/>
          </a:xfrm>
        </p:spPr>
        <p:txBody>
          <a:bodyPr/>
          <a:lstStyle/>
          <a:p>
            <a:r>
              <a:rPr lang="en-US" dirty="0"/>
              <a:t>What screen will you see first from the event link?</a:t>
            </a:r>
          </a:p>
        </p:txBody>
      </p:sp>
      <p:sp>
        <p:nvSpPr>
          <p:cNvPr id="4" name="Footer Placeholder 3"/>
          <p:cNvSpPr>
            <a:spLocks noGrp="1"/>
          </p:cNvSpPr>
          <p:nvPr>
            <p:ph type="ftr" sz="quarter" idx="3"/>
          </p:nvPr>
        </p:nvSpPr>
        <p:spPr/>
        <p:txBody>
          <a:bodyPr/>
          <a:lstStyle/>
          <a:p>
            <a:endParaRPr lang="en-US" dirty="0"/>
          </a:p>
          <a:p>
            <a:r>
              <a:rPr lang="en-US" dirty="0">
                <a:solidFill>
                  <a:srgbClr val="00475D"/>
                </a:solidFill>
              </a:rPr>
              <a:t>Adient Ariba Sourcing Supplier Guide</a:t>
            </a:r>
            <a:endParaRPr lang="en-US" b="1" dirty="0">
              <a:solidFill>
                <a:srgbClr val="00475D"/>
              </a:solidFill>
              <a:latin typeface="Adient Sans Light" panose="020B0503040402060203" pitchFamily="34" charset="0"/>
            </a:endParaRP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j-lt"/>
              </a:rPr>
              <a:pPr/>
              <a:t>7</a:t>
            </a:fld>
            <a:endParaRPr lang="en-US" dirty="0">
              <a:latin typeface="+mj-lt"/>
            </a:endParaRPr>
          </a:p>
        </p:txBody>
      </p:sp>
      <p:sp>
        <p:nvSpPr>
          <p:cNvPr id="8" name="Content Placeholder 6"/>
          <p:cNvSpPr txBox="1">
            <a:spLocks/>
          </p:cNvSpPr>
          <p:nvPr/>
        </p:nvSpPr>
        <p:spPr>
          <a:xfrm>
            <a:off x="447509" y="1496332"/>
            <a:ext cx="8386559" cy="812718"/>
          </a:xfrm>
          <a:prstGeom prst="rect">
            <a:avLst/>
          </a:prstGeom>
        </p:spPr>
        <p:txBody>
          <a:bodyPr vert="horz" wrap="square" lIns="0" tIns="0" rIns="0" bIns="0" rtlCol="0">
            <a:noAutofit/>
          </a:bodyPr>
          <a:lstStyle>
            <a:lvl1pPr marL="0" indent="0" algn="l" defTabSz="685800" rtl="0" eaLnBrk="1" latinLnBrk="0" hangingPunct="1">
              <a:lnSpc>
                <a:spcPct val="100000"/>
              </a:lnSpc>
              <a:spcBef>
                <a:spcPts val="0"/>
              </a:spcBef>
              <a:spcAft>
                <a:spcPts val="450"/>
              </a:spcAft>
              <a:buFont typeface="Arial" panose="020B0604020202020204" pitchFamily="34" charset="0"/>
              <a:buNone/>
              <a:defRPr sz="1600" b="1" kern="1200">
                <a:solidFill>
                  <a:schemeClr val="tx2"/>
                </a:solidFill>
                <a:latin typeface="Adient Sans" panose="020B0503040402060203"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400" kern="1200" baseline="0">
                <a:solidFill>
                  <a:schemeClr val="tx1"/>
                </a:solidFill>
                <a:latin typeface="Adient Sans" panose="020B0503040402060203" pitchFamily="34" charset="0"/>
                <a:ea typeface="+mn-ea"/>
                <a:cs typeface="+mn-cs"/>
              </a:defRPr>
            </a:lvl2pPr>
            <a:lvl3pPr marL="171450" indent="-171450" algn="l" defTabSz="685800" rtl="0" eaLnBrk="1" latinLnBrk="0" hangingPunct="1">
              <a:lnSpc>
                <a:spcPct val="100000"/>
              </a:lnSpc>
              <a:spcBef>
                <a:spcPts val="0"/>
              </a:spcBef>
              <a:spcAft>
                <a:spcPts val="450"/>
              </a:spcAft>
              <a:buFont typeface="Arial" panose="020B0604020202020204" pitchFamily="34" charset="0"/>
              <a:buChar char="&gt;"/>
              <a:defRPr sz="1400" kern="1200" baseline="0">
                <a:solidFill>
                  <a:schemeClr val="tx1"/>
                </a:solidFill>
                <a:latin typeface="Adient Sans" panose="020B0503040402060203" pitchFamily="34" charset="0"/>
                <a:ea typeface="+mn-ea"/>
                <a:cs typeface="+mn-cs"/>
              </a:defRPr>
            </a:lvl3pPr>
            <a:lvl4pPr marL="344091"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4pPr>
            <a:lvl5pPr marL="514350"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latin typeface="+mn-lt"/>
              </a:rPr>
              <a:t>When you were invited to an event via email, click the event link.  Ariba takes you directly into the </a:t>
            </a:r>
            <a:r>
              <a:rPr lang="en-US" dirty="0">
                <a:latin typeface="+mn-lt"/>
              </a:rPr>
              <a:t>Event Details </a:t>
            </a:r>
            <a:r>
              <a:rPr lang="en-US" b="0" dirty="0">
                <a:latin typeface="+mn-lt"/>
              </a:rPr>
              <a:t>screen once you log in. Notice the event countdown clock, many buttons and links to your next actions. You must follow the </a:t>
            </a:r>
            <a:r>
              <a:rPr lang="en-US" dirty="0">
                <a:latin typeface="+mn-lt"/>
              </a:rPr>
              <a:t>Checklist</a:t>
            </a:r>
            <a:r>
              <a:rPr lang="en-US" b="0" dirty="0">
                <a:latin typeface="+mn-lt"/>
              </a:rPr>
              <a:t> of activities in order. </a:t>
            </a:r>
            <a:endParaRPr lang="en-US" sz="1800" b="0" dirty="0">
              <a:latin typeface="+mn-lt"/>
            </a:endParaRPr>
          </a:p>
        </p:txBody>
      </p:sp>
      <p:grpSp>
        <p:nvGrpSpPr>
          <p:cNvPr id="60" name="Group 59"/>
          <p:cNvGrpSpPr/>
          <p:nvPr/>
        </p:nvGrpSpPr>
        <p:grpSpPr>
          <a:xfrm>
            <a:off x="7558979" y="2924872"/>
            <a:ext cx="1286520" cy="807693"/>
            <a:chOff x="7558979" y="2307652"/>
            <a:chExt cx="1286520" cy="807693"/>
          </a:xfrm>
        </p:grpSpPr>
        <p:grpSp>
          <p:nvGrpSpPr>
            <p:cNvPr id="15" name="Group 14"/>
            <p:cNvGrpSpPr/>
            <p:nvPr/>
          </p:nvGrpSpPr>
          <p:grpSpPr>
            <a:xfrm>
              <a:off x="7558979" y="2623048"/>
              <a:ext cx="1286520" cy="492297"/>
              <a:chOff x="1776982" y="971891"/>
              <a:chExt cx="1495205" cy="721891"/>
            </a:xfrm>
            <a:scene3d>
              <a:camera prst="orthographicFront"/>
              <a:lightRig rig="threePt" dir="t"/>
            </a:scene3d>
          </p:grpSpPr>
          <p:sp>
            <p:nvSpPr>
              <p:cNvPr id="16" name="Rectangle 15"/>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kern="1200" dirty="0">
                    <a:latin typeface="+mn-lt"/>
                  </a:rPr>
                  <a:t>Time clock </a:t>
                </a:r>
                <a:r>
                  <a:rPr lang="en-US" sz="800" kern="1200" dirty="0">
                    <a:latin typeface="+mn-lt"/>
                  </a:rPr>
                  <a:t>- time remaining to submit your bid into the system</a:t>
                </a:r>
              </a:p>
            </p:txBody>
          </p:sp>
        </p:grpSp>
        <p:cxnSp>
          <p:nvCxnSpPr>
            <p:cNvPr id="34" name="Straight Arrow Connector 33"/>
            <p:cNvCxnSpPr>
              <a:cxnSpLocks/>
            </p:cNvCxnSpPr>
            <p:nvPr/>
          </p:nvCxnSpPr>
          <p:spPr>
            <a:xfrm flipV="1">
              <a:off x="8370386" y="2307652"/>
              <a:ext cx="1" cy="315395"/>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6886520" y="3790713"/>
            <a:ext cx="1760793" cy="2533840"/>
            <a:chOff x="7237827" y="4131131"/>
            <a:chExt cx="1760793" cy="2533840"/>
          </a:xfrm>
        </p:grpSpPr>
        <p:grpSp>
          <p:nvGrpSpPr>
            <p:cNvPr id="52" name="Group 51"/>
            <p:cNvGrpSpPr/>
            <p:nvPr/>
          </p:nvGrpSpPr>
          <p:grpSpPr>
            <a:xfrm>
              <a:off x="7237827" y="4614501"/>
              <a:ext cx="1760793" cy="2050470"/>
              <a:chOff x="7200074" y="4664079"/>
              <a:chExt cx="1760793" cy="2050470"/>
            </a:xfrm>
          </p:grpSpPr>
          <p:grpSp>
            <p:nvGrpSpPr>
              <p:cNvPr id="18" name="Group 17"/>
              <p:cNvGrpSpPr/>
              <p:nvPr/>
            </p:nvGrpSpPr>
            <p:grpSpPr>
              <a:xfrm>
                <a:off x="7206676" y="5691444"/>
                <a:ext cx="1754191" cy="492297"/>
                <a:chOff x="1776982" y="971891"/>
                <a:chExt cx="1495205" cy="721891"/>
              </a:xfrm>
              <a:scene3d>
                <a:camera prst="orthographicFront"/>
                <a:lightRig rig="threePt" dir="t"/>
              </a:scene3d>
            </p:grpSpPr>
            <p:sp>
              <p:nvSpPr>
                <p:cNvPr id="19" name="Rectangle 18"/>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defTabSz="444500">
                    <a:lnSpc>
                      <a:spcPct val="90000"/>
                    </a:lnSpc>
                    <a:spcBef>
                      <a:spcPct val="0"/>
                    </a:spcBef>
                    <a:spcAft>
                      <a:spcPct val="15000"/>
                    </a:spcAft>
                  </a:pPr>
                  <a:r>
                    <a:rPr lang="en-US" sz="800" b="1" kern="1200" dirty="0">
                      <a:latin typeface="+mn-lt"/>
                    </a:rPr>
                    <a:t>Decline to Respond </a:t>
                  </a:r>
                  <a:r>
                    <a:rPr lang="en-US" sz="800" kern="1200" dirty="0">
                      <a:latin typeface="+mn-lt"/>
                    </a:rPr>
                    <a:t>– click, then add reason if cannot participate</a:t>
                  </a:r>
                </a:p>
              </p:txBody>
            </p:sp>
          </p:grpSp>
          <p:grpSp>
            <p:nvGrpSpPr>
              <p:cNvPr id="25" name="Group 24"/>
              <p:cNvGrpSpPr/>
              <p:nvPr/>
            </p:nvGrpSpPr>
            <p:grpSpPr>
              <a:xfrm>
                <a:off x="7206676" y="6222252"/>
                <a:ext cx="1754191" cy="492297"/>
                <a:chOff x="1776982" y="971891"/>
                <a:chExt cx="1495205" cy="721891"/>
              </a:xfrm>
              <a:scene3d>
                <a:camera prst="orthographicFront"/>
                <a:lightRig rig="threePt" dir="t"/>
              </a:scene3d>
            </p:grpSpPr>
            <p:sp>
              <p:nvSpPr>
                <p:cNvPr id="26" name="Rectangle 25"/>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26"/>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defTabSz="444500">
                    <a:lnSpc>
                      <a:spcPct val="90000"/>
                    </a:lnSpc>
                    <a:spcBef>
                      <a:spcPct val="0"/>
                    </a:spcBef>
                    <a:spcAft>
                      <a:spcPct val="15000"/>
                    </a:spcAft>
                  </a:pPr>
                  <a:r>
                    <a:rPr lang="en-US" sz="800" b="1" kern="1200" dirty="0">
                      <a:latin typeface="+mn-lt"/>
                    </a:rPr>
                    <a:t>Print Event Information </a:t>
                  </a:r>
                  <a:r>
                    <a:rPr lang="en-US" sz="800" kern="1200" dirty="0">
                      <a:latin typeface="+mn-lt"/>
                    </a:rPr>
                    <a:t>– click if would like to print hard copy</a:t>
                  </a:r>
                </a:p>
              </p:txBody>
            </p:sp>
          </p:grpSp>
          <p:grpSp>
            <p:nvGrpSpPr>
              <p:cNvPr id="28" name="Group 27"/>
              <p:cNvGrpSpPr/>
              <p:nvPr/>
            </p:nvGrpSpPr>
            <p:grpSpPr>
              <a:xfrm>
                <a:off x="7200075" y="4664079"/>
                <a:ext cx="1754191" cy="492300"/>
                <a:chOff x="1776982" y="1331936"/>
                <a:chExt cx="1495205" cy="721895"/>
              </a:xfrm>
              <a:scene3d>
                <a:camera prst="orthographicFront"/>
                <a:lightRig rig="threePt" dir="t"/>
              </a:scene3d>
            </p:grpSpPr>
            <p:sp>
              <p:nvSpPr>
                <p:cNvPr id="29" name="Rectangle 28"/>
                <p:cNvSpPr/>
                <p:nvPr/>
              </p:nvSpPr>
              <p:spPr>
                <a:xfrm>
                  <a:off x="1776982" y="1331940"/>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angle 29"/>
                <p:cNvSpPr/>
                <p:nvPr/>
              </p:nvSpPr>
              <p:spPr>
                <a:xfrm>
                  <a:off x="1776982" y="1331936"/>
                  <a:ext cx="1495205" cy="721893"/>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defTabSz="444500">
                    <a:lnSpc>
                      <a:spcPct val="90000"/>
                    </a:lnSpc>
                    <a:spcBef>
                      <a:spcPct val="0"/>
                    </a:spcBef>
                    <a:spcAft>
                      <a:spcPct val="15000"/>
                    </a:spcAft>
                  </a:pPr>
                  <a:r>
                    <a:rPr lang="en-US" sz="800" b="1" kern="1200" dirty="0">
                      <a:latin typeface="+mn-lt"/>
                    </a:rPr>
                    <a:t>Download Content </a:t>
                  </a:r>
                  <a:r>
                    <a:rPr lang="en-US" sz="800" kern="1200" dirty="0">
                      <a:latin typeface="+mn-lt"/>
                    </a:rPr>
                    <a:t>–</a:t>
                  </a:r>
                  <a:r>
                    <a:rPr lang="en-US" sz="800" b="1" kern="1200" dirty="0">
                      <a:latin typeface="+mn-lt"/>
                    </a:rPr>
                    <a:t> </a:t>
                  </a:r>
                  <a:r>
                    <a:rPr lang="en-US" sz="800" kern="1200" dirty="0">
                      <a:latin typeface="+mn-lt"/>
                    </a:rPr>
                    <a:t>click button to download SSOW and RFQ bid form</a:t>
                  </a:r>
                </a:p>
              </p:txBody>
            </p:sp>
          </p:grpSp>
          <p:grpSp>
            <p:nvGrpSpPr>
              <p:cNvPr id="31" name="Group 30"/>
              <p:cNvGrpSpPr/>
              <p:nvPr/>
            </p:nvGrpSpPr>
            <p:grpSpPr>
              <a:xfrm>
                <a:off x="7200074" y="5179891"/>
                <a:ext cx="1754192" cy="492296"/>
                <a:chOff x="1776981" y="1208082"/>
                <a:chExt cx="1495206" cy="504367"/>
              </a:xfrm>
              <a:scene3d>
                <a:camera prst="orthographicFront"/>
                <a:lightRig rig="threePt" dir="t"/>
              </a:scene3d>
            </p:grpSpPr>
            <p:sp>
              <p:nvSpPr>
                <p:cNvPr id="32" name="Rectangle 31"/>
                <p:cNvSpPr/>
                <p:nvPr/>
              </p:nvSpPr>
              <p:spPr>
                <a:xfrm>
                  <a:off x="1776982" y="1208082"/>
                  <a:ext cx="1495205" cy="485699"/>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Rectangle 32"/>
                <p:cNvSpPr/>
                <p:nvPr/>
              </p:nvSpPr>
              <p:spPr>
                <a:xfrm>
                  <a:off x="1776981" y="1227810"/>
                  <a:ext cx="1495205" cy="484639"/>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defTabSz="444500">
                    <a:lnSpc>
                      <a:spcPct val="90000"/>
                    </a:lnSpc>
                    <a:spcBef>
                      <a:spcPct val="0"/>
                    </a:spcBef>
                    <a:spcAft>
                      <a:spcPct val="15000"/>
                    </a:spcAft>
                  </a:pPr>
                  <a:r>
                    <a:rPr lang="en-US" sz="800" b="1" kern="1200" dirty="0">
                      <a:latin typeface="+mn-lt"/>
                    </a:rPr>
                    <a:t>Review Prerequisites </a:t>
                  </a:r>
                  <a:r>
                    <a:rPr lang="en-US" sz="800" kern="1200" dirty="0">
                      <a:latin typeface="+mn-lt"/>
                    </a:rPr>
                    <a:t>– link to step 2. </a:t>
                  </a:r>
                  <a:r>
                    <a:rPr lang="en-US" sz="800" dirty="0"/>
                    <a:t>Accept p</a:t>
                  </a:r>
                  <a:r>
                    <a:rPr lang="en-US" sz="800" kern="1200" dirty="0">
                      <a:latin typeface="+mn-lt"/>
                    </a:rPr>
                    <a:t>rerequisites screen</a:t>
                  </a:r>
                </a:p>
              </p:txBody>
            </p:sp>
          </p:grpSp>
        </p:grpSp>
        <p:cxnSp>
          <p:nvCxnSpPr>
            <p:cNvPr id="45" name="Elbow Connector 44"/>
            <p:cNvCxnSpPr>
              <a:stCxn id="29" idx="0"/>
            </p:cNvCxnSpPr>
            <p:nvPr/>
          </p:nvCxnSpPr>
          <p:spPr>
            <a:xfrm rot="16200000" flipV="1">
              <a:off x="7529282" y="4028861"/>
              <a:ext cx="483373" cy="687913"/>
            </a:xfrm>
            <a:prstGeom prst="bentConnector2">
              <a:avLst/>
            </a:prstGeom>
            <a:ln w="6350">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532213" y="2560750"/>
            <a:ext cx="3590221" cy="246147"/>
            <a:chOff x="1302205" y="960803"/>
            <a:chExt cx="1969982" cy="865052"/>
          </a:xfrm>
          <a:scene3d>
            <a:camera prst="orthographicFront"/>
            <a:lightRig rig="threePt" dir="t"/>
          </a:scene3d>
        </p:grpSpPr>
        <p:sp>
          <p:nvSpPr>
            <p:cNvPr id="22" name="Rectangle 21"/>
            <p:cNvSpPr/>
            <p:nvPr/>
          </p:nvSpPr>
          <p:spPr>
            <a:xfrm>
              <a:off x="1302205" y="960811"/>
              <a:ext cx="1969982" cy="721890"/>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ectangle 23"/>
            <p:cNvSpPr/>
            <p:nvPr/>
          </p:nvSpPr>
          <p:spPr>
            <a:xfrm>
              <a:off x="1307557" y="960803"/>
              <a:ext cx="1964630" cy="865052"/>
            </a:xfrm>
            <a:prstGeom prst="rect">
              <a:avLst/>
            </a:prstGeom>
            <a:sp3d contourW="12700">
              <a:bevelB w="152400" h="50800" prst="softRound"/>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dirty="0"/>
                <a:t>Go To Dashboard </a:t>
              </a:r>
              <a:r>
                <a:rPr lang="en-US" sz="800" kern="1200" dirty="0">
                  <a:latin typeface="+mn-lt"/>
                </a:rPr>
                <a:t>– can click link to see all your Ariba event activities</a:t>
              </a:r>
            </a:p>
          </p:txBody>
        </p:sp>
      </p:grpSp>
      <p:grpSp>
        <p:nvGrpSpPr>
          <p:cNvPr id="65" name="Group 64"/>
          <p:cNvGrpSpPr/>
          <p:nvPr/>
        </p:nvGrpSpPr>
        <p:grpSpPr>
          <a:xfrm>
            <a:off x="2236882" y="4118446"/>
            <a:ext cx="3875915" cy="556242"/>
            <a:chOff x="7340064" y="2623046"/>
            <a:chExt cx="1505435" cy="492298"/>
          </a:xfrm>
        </p:grpSpPr>
        <p:grpSp>
          <p:nvGrpSpPr>
            <p:cNvPr id="66" name="Group 65"/>
            <p:cNvGrpSpPr/>
            <p:nvPr/>
          </p:nvGrpSpPr>
          <p:grpSpPr>
            <a:xfrm>
              <a:off x="7558979" y="2623046"/>
              <a:ext cx="1286520" cy="492298"/>
              <a:chOff x="1776982" y="971891"/>
              <a:chExt cx="1495205" cy="721894"/>
            </a:xfrm>
            <a:scene3d>
              <a:camera prst="orthographicFront"/>
              <a:lightRig rig="threePt" dir="t"/>
            </a:scene3d>
          </p:grpSpPr>
          <p:sp>
            <p:nvSpPr>
              <p:cNvPr id="68" name="Rectangle 67"/>
              <p:cNvSpPr/>
              <p:nvPr/>
            </p:nvSpPr>
            <p:spPr>
              <a:xfrm>
                <a:off x="1776982" y="971893"/>
                <a:ext cx="1495205" cy="721892"/>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9" name="Rectangle 68"/>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kern="1200" dirty="0">
                    <a:latin typeface="+mn-lt"/>
                  </a:rPr>
                  <a:t>Event Information </a:t>
                </a:r>
                <a:r>
                  <a:rPr lang="en-US" sz="800" kern="1200" dirty="0">
                    <a:latin typeface="+mn-lt"/>
                  </a:rPr>
                  <a:t>– your prerequisite responses on MBBP will determine your next actions within section 2 </a:t>
                </a:r>
                <a:r>
                  <a:rPr lang="en-US" sz="800" dirty="0"/>
                  <a:t>Terms of Participation </a:t>
                </a:r>
                <a:r>
                  <a:rPr lang="en-US" sz="800" kern="1200" dirty="0">
                    <a:latin typeface="+mn-lt"/>
                  </a:rPr>
                  <a:t>and section 3 Pricing.  </a:t>
                </a:r>
                <a:r>
                  <a:rPr lang="en-US" sz="800" dirty="0"/>
                  <a:t>Navigate to other sections here.</a:t>
                </a:r>
                <a:r>
                  <a:rPr lang="en-US" sz="800" kern="1200" dirty="0">
                    <a:latin typeface="+mn-lt"/>
                  </a:rPr>
                  <a:t> </a:t>
                </a:r>
              </a:p>
            </p:txBody>
          </p:sp>
        </p:grpSp>
        <p:cxnSp>
          <p:nvCxnSpPr>
            <p:cNvPr id="67" name="Straight Arrow Connector 66"/>
            <p:cNvCxnSpPr>
              <a:cxnSpLocks/>
            </p:cNvCxnSpPr>
            <p:nvPr/>
          </p:nvCxnSpPr>
          <p:spPr>
            <a:xfrm flipH="1">
              <a:off x="7340064" y="2911557"/>
              <a:ext cx="207485" cy="116812"/>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906448" y="2969351"/>
            <a:ext cx="4137660" cy="334990"/>
            <a:chOff x="7412171" y="2602353"/>
            <a:chExt cx="1433328" cy="512992"/>
          </a:xfrm>
        </p:grpSpPr>
        <p:grpSp>
          <p:nvGrpSpPr>
            <p:cNvPr id="96" name="Group 95"/>
            <p:cNvGrpSpPr/>
            <p:nvPr/>
          </p:nvGrpSpPr>
          <p:grpSpPr>
            <a:xfrm>
              <a:off x="7558979" y="2623048"/>
              <a:ext cx="1286520" cy="492297"/>
              <a:chOff x="1776982" y="971891"/>
              <a:chExt cx="1495205" cy="721891"/>
            </a:xfrm>
            <a:scene3d>
              <a:camera prst="orthographicFront"/>
              <a:lightRig rig="threePt" dir="t"/>
            </a:scene3d>
          </p:grpSpPr>
          <p:sp>
            <p:nvSpPr>
              <p:cNvPr id="98" name="Rectangle 97"/>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9" name="Rectangle 98"/>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kern="1200" dirty="0">
                    <a:latin typeface="+mn-lt"/>
                  </a:rPr>
                  <a:t>Event Messages </a:t>
                </a:r>
                <a:r>
                  <a:rPr lang="en-US" sz="800" kern="1200" dirty="0">
                    <a:latin typeface="+mn-lt"/>
                  </a:rPr>
                  <a:t>– will receive Email as well as have notifications here</a:t>
                </a:r>
              </a:p>
            </p:txBody>
          </p:sp>
        </p:grpSp>
        <p:cxnSp>
          <p:nvCxnSpPr>
            <p:cNvPr id="97" name="Straight Arrow Connector 96"/>
            <p:cNvCxnSpPr>
              <a:cxnSpLocks/>
            </p:cNvCxnSpPr>
            <p:nvPr/>
          </p:nvCxnSpPr>
          <p:spPr>
            <a:xfrm flipH="1" flipV="1">
              <a:off x="7412171" y="2602353"/>
              <a:ext cx="135377" cy="309207"/>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Rectangle 101"/>
          <p:cNvSpPr/>
          <p:nvPr/>
        </p:nvSpPr>
        <p:spPr>
          <a:xfrm>
            <a:off x="447508" y="3603382"/>
            <a:ext cx="882738" cy="1580868"/>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Arrow Connector 60">
            <a:extLst>
              <a:ext uri="{FF2B5EF4-FFF2-40B4-BE49-F238E27FC236}">
                <a16:creationId xmlns:a16="http://schemas.microsoft.com/office/drawing/2014/main" id="{0BAAB0F8-5695-4373-9000-31EAC2B52C84}"/>
              </a:ext>
            </a:extLst>
          </p:cNvPr>
          <p:cNvCxnSpPr>
            <a:cxnSpLocks/>
          </p:cNvCxnSpPr>
          <p:nvPr/>
        </p:nvCxnSpPr>
        <p:spPr>
          <a:xfrm flipH="1" flipV="1">
            <a:off x="1184744" y="2584542"/>
            <a:ext cx="347469" cy="135164"/>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14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will you see when logging into Ariba directly from the URL?</a:t>
            </a:r>
          </a:p>
        </p:txBody>
      </p:sp>
      <p:sp>
        <p:nvSpPr>
          <p:cNvPr id="4" name="Footer Placeholder 3"/>
          <p:cNvSpPr>
            <a:spLocks noGrp="1"/>
          </p:cNvSpPr>
          <p:nvPr>
            <p:ph type="ftr" sz="quarter" idx="3"/>
          </p:nvPr>
        </p:nvSpPr>
        <p:spPr/>
        <p:txBody>
          <a:bodyPr/>
          <a:lstStyle/>
          <a:p>
            <a:endParaRPr lang="en-US" dirty="0">
              <a:solidFill>
                <a:srgbClr val="00475D"/>
              </a:solidFill>
            </a:endParaRPr>
          </a:p>
          <a:p>
            <a:r>
              <a:rPr lang="en-US" dirty="0">
                <a:solidFill>
                  <a:srgbClr val="00475D"/>
                </a:solidFill>
              </a:rPr>
              <a:t>Adient Ariba Sourcing Supplier Guide</a:t>
            </a:r>
            <a:endParaRPr lang="en-US" b="1" dirty="0">
              <a:solidFill>
                <a:srgbClr val="00475D"/>
              </a:solidFill>
              <a:latin typeface="Adient Sans Light" panose="020B0503040402060203" pitchFamily="34" charset="0"/>
            </a:endParaRP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8</a:t>
            </a:fld>
            <a:endParaRPr lang="en-US" dirty="0">
              <a:latin typeface="+mn-lt"/>
            </a:endParaRPr>
          </a:p>
        </p:txBody>
      </p:sp>
      <p:sp>
        <p:nvSpPr>
          <p:cNvPr id="17" name="Content Placeholder 6"/>
          <p:cNvSpPr txBox="1">
            <a:spLocks/>
          </p:cNvSpPr>
          <p:nvPr/>
        </p:nvSpPr>
        <p:spPr>
          <a:xfrm>
            <a:off x="401364" y="4518660"/>
            <a:ext cx="8325394" cy="1577340"/>
          </a:xfrm>
          <a:prstGeom prst="rect">
            <a:avLst/>
          </a:prstGeom>
          <a:solidFill>
            <a:schemeClr val="bg1"/>
          </a:solidFill>
          <a:ln w="22225">
            <a:noFill/>
          </a:ln>
        </p:spPr>
        <p:txBody>
          <a:bodyPr vert="horz" wrap="square" lIns="0" tIns="0" rIns="0" bIns="0" rtlCol="0" anchor="ctr">
            <a:noAutofit/>
          </a:bodyPr>
          <a:lstStyle>
            <a:lvl1pPr marL="0" indent="0" algn="l" defTabSz="685800" rtl="0" eaLnBrk="1" latinLnBrk="0" hangingPunct="1">
              <a:lnSpc>
                <a:spcPct val="100000"/>
              </a:lnSpc>
              <a:spcBef>
                <a:spcPts val="0"/>
              </a:spcBef>
              <a:spcAft>
                <a:spcPts val="450"/>
              </a:spcAft>
              <a:buFont typeface="Arial" panose="020B0604020202020204" pitchFamily="34" charset="0"/>
              <a:buNone/>
              <a:defRPr sz="1600" b="1" kern="1200">
                <a:solidFill>
                  <a:schemeClr val="tx2"/>
                </a:solidFill>
                <a:latin typeface="Adient Sans" panose="020B0503040402060203"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400" kern="1200" baseline="0">
                <a:solidFill>
                  <a:schemeClr val="tx1"/>
                </a:solidFill>
                <a:latin typeface="Adient Sans" panose="020B0503040402060203" pitchFamily="34" charset="0"/>
                <a:ea typeface="+mn-ea"/>
                <a:cs typeface="+mn-cs"/>
              </a:defRPr>
            </a:lvl2pPr>
            <a:lvl3pPr marL="171450" indent="-171450" algn="l" defTabSz="685800" rtl="0" eaLnBrk="1" latinLnBrk="0" hangingPunct="1">
              <a:lnSpc>
                <a:spcPct val="100000"/>
              </a:lnSpc>
              <a:spcBef>
                <a:spcPts val="0"/>
              </a:spcBef>
              <a:spcAft>
                <a:spcPts val="450"/>
              </a:spcAft>
              <a:buFont typeface="Arial" panose="020B0604020202020204" pitchFamily="34" charset="0"/>
              <a:buChar char="&gt;"/>
              <a:defRPr sz="1400" kern="1200" baseline="0">
                <a:solidFill>
                  <a:schemeClr val="tx1"/>
                </a:solidFill>
                <a:latin typeface="Adient Sans" panose="020B0503040402060203" pitchFamily="34" charset="0"/>
                <a:ea typeface="+mn-ea"/>
                <a:cs typeface="+mn-cs"/>
              </a:defRPr>
            </a:lvl3pPr>
            <a:lvl4pPr marL="344091"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4pPr>
            <a:lvl5pPr marL="514350"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SzPct val="100000"/>
              <a:buFont typeface="Arial" panose="020B0604020202020204" pitchFamily="34" charset="0"/>
              <a:buChar char="&gt;"/>
            </a:pPr>
            <a:r>
              <a:rPr lang="en-US" sz="1400" b="0" dirty="0">
                <a:latin typeface="+mn-lt"/>
              </a:rPr>
              <a:t>If you log into Ariba directly from the saved URL address, you will start at this dashboard screen. Expand the status section(s), click on the event title and the event details will load. You may be invited to multiple events from Adient. Check the Ariba Sourcing dashboard for status on all of your events</a:t>
            </a:r>
            <a:r>
              <a:rPr lang="en-US" b="0" dirty="0">
                <a:latin typeface="+mn-lt"/>
              </a:rPr>
              <a:t>. </a:t>
            </a:r>
            <a:endParaRPr lang="en-US" sz="1400" b="0" dirty="0">
              <a:latin typeface="+mn-lt"/>
            </a:endParaRPr>
          </a:p>
          <a:p>
            <a:pPr marL="285750" indent="-285750">
              <a:buSzPct val="100000"/>
              <a:buFont typeface="Arial" panose="020B0604020202020204" pitchFamily="34" charset="0"/>
              <a:buChar char="&gt;"/>
            </a:pPr>
            <a:r>
              <a:rPr lang="en-US" sz="1400" b="0" dirty="0">
                <a:latin typeface="+mn-lt"/>
              </a:rPr>
              <a:t>Every event is customized so you may need to provide additional details or check with customer support for event assistance under </a:t>
            </a:r>
            <a:r>
              <a:rPr lang="en-US" sz="1400" dirty="0">
                <a:latin typeface="+mn-lt"/>
              </a:rPr>
              <a:t>Help</a:t>
            </a:r>
            <a:r>
              <a:rPr lang="en-US" sz="1400" b="0" dirty="0">
                <a:latin typeface="+mn-lt"/>
              </a:rPr>
              <a:t> or contact your Adient buyer.</a:t>
            </a:r>
          </a:p>
        </p:txBody>
      </p:sp>
      <p:pic>
        <p:nvPicPr>
          <p:cNvPr id="7" name="Picture 6"/>
          <p:cNvPicPr>
            <a:picLocks noChangeAspect="1"/>
          </p:cNvPicPr>
          <p:nvPr/>
        </p:nvPicPr>
        <p:blipFill>
          <a:blip r:embed="rId2"/>
          <a:stretch>
            <a:fillRect/>
          </a:stretch>
        </p:blipFill>
        <p:spPr>
          <a:xfrm>
            <a:off x="401364" y="1510708"/>
            <a:ext cx="8268623" cy="2901271"/>
          </a:xfrm>
          <a:prstGeom prst="rect">
            <a:avLst/>
          </a:prstGeom>
          <a:ln>
            <a:solidFill>
              <a:srgbClr val="00475D"/>
            </a:solidFill>
          </a:ln>
        </p:spPr>
      </p:pic>
      <p:grpSp>
        <p:nvGrpSpPr>
          <p:cNvPr id="13" name="Group 12"/>
          <p:cNvGrpSpPr/>
          <p:nvPr/>
        </p:nvGrpSpPr>
        <p:grpSpPr>
          <a:xfrm>
            <a:off x="313508" y="2469046"/>
            <a:ext cx="1213866" cy="492297"/>
            <a:chOff x="1776982" y="971891"/>
            <a:chExt cx="1495205" cy="721891"/>
          </a:xfrm>
          <a:scene3d>
            <a:camera prst="orthographicFront"/>
            <a:lightRig rig="threePt" dir="t"/>
          </a:scene3d>
        </p:grpSpPr>
        <p:sp>
          <p:nvSpPr>
            <p:cNvPr id="14" name="Rectangle 13"/>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kern="1200" dirty="0">
                  <a:latin typeface="+mn-lt"/>
                </a:rPr>
                <a:t>Access Ariba tutorials and update your profile as needed</a:t>
              </a:r>
              <a:endParaRPr lang="en-US" sz="800" kern="1200" dirty="0">
                <a:latin typeface="+mn-lt"/>
              </a:endParaRPr>
            </a:p>
          </p:txBody>
        </p:sp>
      </p:grpSp>
      <p:cxnSp>
        <p:nvCxnSpPr>
          <p:cNvPr id="20" name="Straight Arrow Connector 19"/>
          <p:cNvCxnSpPr/>
          <p:nvPr/>
        </p:nvCxnSpPr>
        <p:spPr>
          <a:xfrm flipH="1" flipV="1">
            <a:off x="800100" y="2243827"/>
            <a:ext cx="120341" cy="201336"/>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552508" y="1897546"/>
            <a:ext cx="1213866" cy="492297"/>
            <a:chOff x="1776982" y="971891"/>
            <a:chExt cx="1495205" cy="721891"/>
          </a:xfrm>
          <a:scene3d>
            <a:camera prst="orthographicFront"/>
            <a:lightRig rig="threePt" dir="t"/>
          </a:scene3d>
        </p:grpSpPr>
        <p:sp>
          <p:nvSpPr>
            <p:cNvPr id="22" name="Rectangle 21"/>
            <p:cNvSpPr/>
            <p:nvPr/>
          </p:nvSpPr>
          <p:spPr>
            <a:xfrm>
              <a:off x="1776982" y="971891"/>
              <a:ext cx="1495205" cy="721891"/>
            </a:xfrm>
            <a:prstGeom prst="rect">
              <a:avLst/>
            </a:prstGeom>
            <a:solidFill>
              <a:srgbClr val="00475D"/>
            </a:solidFill>
            <a:sp3d contourW="12700">
              <a:bevelT w="152400" h="50800" prst="softRound"/>
              <a:bevelB w="152400" h="50800" prst="softRound"/>
              <a:contourClr>
                <a:schemeClr val="bg1"/>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a:xfrm>
              <a:off x="1776982" y="971891"/>
              <a:ext cx="1495205" cy="721891"/>
            </a:xfrm>
            <a:prstGeom prst="rect">
              <a:avLst/>
            </a:prstGeom>
            <a:sp3d contourW="12700">
              <a:contourClr>
                <a:srgbClr val="BFD732"/>
              </a:contourClr>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1" algn="ctr" defTabSz="444500">
                <a:lnSpc>
                  <a:spcPct val="90000"/>
                </a:lnSpc>
                <a:spcBef>
                  <a:spcPct val="0"/>
                </a:spcBef>
                <a:spcAft>
                  <a:spcPct val="15000"/>
                </a:spcAft>
              </a:pPr>
              <a:r>
                <a:rPr lang="en-US" sz="800" b="1" kern="1200" dirty="0">
                  <a:latin typeface="+mn-lt"/>
                </a:rPr>
                <a:t>Access Ariba Help</a:t>
              </a:r>
              <a:endParaRPr lang="en-US" sz="800" kern="1200" dirty="0">
                <a:latin typeface="+mn-lt"/>
              </a:endParaRPr>
            </a:p>
          </p:txBody>
        </p:sp>
      </p:grpSp>
      <p:cxnSp>
        <p:nvCxnSpPr>
          <p:cNvPr id="24" name="Straight Arrow Connector 23"/>
          <p:cNvCxnSpPr/>
          <p:nvPr/>
        </p:nvCxnSpPr>
        <p:spPr>
          <a:xfrm flipH="1" flipV="1">
            <a:off x="7932420" y="1673910"/>
            <a:ext cx="227022" cy="199753"/>
          </a:xfrm>
          <a:prstGeom prst="straightConnector1">
            <a:avLst/>
          </a:prstGeom>
          <a:ln w="3175">
            <a:solidFill>
              <a:srgbClr val="BFD7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26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do you change your user profile?</a:t>
            </a:r>
          </a:p>
        </p:txBody>
      </p:sp>
      <p:sp>
        <p:nvSpPr>
          <p:cNvPr id="4" name="Footer Placeholder 3"/>
          <p:cNvSpPr>
            <a:spLocks noGrp="1"/>
          </p:cNvSpPr>
          <p:nvPr>
            <p:ph type="ftr" sz="quarter" idx="3"/>
          </p:nvPr>
        </p:nvSpPr>
        <p:spPr/>
        <p:txBody>
          <a:bodyPr/>
          <a:lstStyle/>
          <a:p>
            <a:endParaRPr lang="en-US" dirty="0"/>
          </a:p>
          <a:p>
            <a:r>
              <a:rPr lang="en-US" dirty="0">
                <a:solidFill>
                  <a:srgbClr val="00475D"/>
                </a:solidFill>
              </a:rPr>
              <a:t>Adient Ariba Sourcing Supplier Guide</a:t>
            </a:r>
            <a:endParaRPr lang="en-US" b="1" dirty="0">
              <a:solidFill>
                <a:srgbClr val="00475D"/>
              </a:solidFill>
              <a:latin typeface="Adient Sans Light" panose="020B0503040402060203" pitchFamily="34" charset="0"/>
            </a:endParaRPr>
          </a:p>
        </p:txBody>
      </p:sp>
      <p:sp>
        <p:nvSpPr>
          <p:cNvPr id="5" name="Slide Number Placeholder 4"/>
          <p:cNvSpPr>
            <a:spLocks noGrp="1"/>
          </p:cNvSpPr>
          <p:nvPr>
            <p:ph type="sldNum" sz="quarter" idx="4"/>
          </p:nvPr>
        </p:nvSpPr>
        <p:spPr/>
        <p:txBody>
          <a:bodyPr/>
          <a:lstStyle/>
          <a:p>
            <a:fld id="{295864D2-2B9F-40E2-998E-CC77F1ABC594}" type="slidenum">
              <a:rPr lang="en-US" smtClean="0">
                <a:latin typeface="+mn-lt"/>
              </a:rPr>
              <a:pPr/>
              <a:t>9</a:t>
            </a:fld>
            <a:endParaRPr lang="en-US" dirty="0">
              <a:latin typeface="+mn-lt"/>
            </a:endParaRPr>
          </a:p>
        </p:txBody>
      </p:sp>
      <p:sp>
        <p:nvSpPr>
          <p:cNvPr id="8" name="Content Placeholder 6"/>
          <p:cNvSpPr txBox="1">
            <a:spLocks/>
          </p:cNvSpPr>
          <p:nvPr/>
        </p:nvSpPr>
        <p:spPr>
          <a:xfrm>
            <a:off x="372046" y="1425140"/>
            <a:ext cx="6470963" cy="2472300"/>
          </a:xfrm>
          <a:prstGeom prst="rect">
            <a:avLst/>
          </a:prstGeom>
        </p:spPr>
        <p:txBody>
          <a:bodyPr vert="horz" wrap="square" lIns="0" tIns="0" rIns="0" bIns="0" rtlCol="0">
            <a:noAutofit/>
          </a:bodyPr>
          <a:lstStyle>
            <a:lvl1pPr marL="0" indent="0" algn="l" defTabSz="685800" rtl="0" eaLnBrk="1" latinLnBrk="0" hangingPunct="1">
              <a:lnSpc>
                <a:spcPct val="100000"/>
              </a:lnSpc>
              <a:spcBef>
                <a:spcPts val="0"/>
              </a:spcBef>
              <a:spcAft>
                <a:spcPts val="450"/>
              </a:spcAft>
              <a:buFont typeface="Arial" panose="020B0604020202020204" pitchFamily="34" charset="0"/>
              <a:buNone/>
              <a:defRPr sz="1600" b="1" kern="1200">
                <a:solidFill>
                  <a:schemeClr val="tx2"/>
                </a:solidFill>
                <a:latin typeface="Adient Sans" panose="020B0503040402060203"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400" kern="1200" baseline="0">
                <a:solidFill>
                  <a:schemeClr val="tx1"/>
                </a:solidFill>
                <a:latin typeface="Adient Sans" panose="020B0503040402060203" pitchFamily="34" charset="0"/>
                <a:ea typeface="+mn-ea"/>
                <a:cs typeface="+mn-cs"/>
              </a:defRPr>
            </a:lvl2pPr>
            <a:lvl3pPr marL="171450" indent="-171450" algn="l" defTabSz="685800" rtl="0" eaLnBrk="1" latinLnBrk="0" hangingPunct="1">
              <a:lnSpc>
                <a:spcPct val="100000"/>
              </a:lnSpc>
              <a:spcBef>
                <a:spcPts val="0"/>
              </a:spcBef>
              <a:spcAft>
                <a:spcPts val="450"/>
              </a:spcAft>
              <a:buFont typeface="Arial" panose="020B0604020202020204" pitchFamily="34" charset="0"/>
              <a:buChar char="&gt;"/>
              <a:defRPr sz="1400" kern="1200" baseline="0">
                <a:solidFill>
                  <a:schemeClr val="tx1"/>
                </a:solidFill>
                <a:latin typeface="Adient Sans" panose="020B0503040402060203" pitchFamily="34" charset="0"/>
                <a:ea typeface="+mn-ea"/>
                <a:cs typeface="+mn-cs"/>
              </a:defRPr>
            </a:lvl3pPr>
            <a:lvl4pPr marL="344091"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4pPr>
            <a:lvl5pPr marL="514350" indent="-17145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Adient Sans" panose="020B050304040206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Tx/>
              <a:buChar char="&gt;"/>
            </a:pPr>
            <a:r>
              <a:rPr lang="en-US" b="0" dirty="0">
                <a:latin typeface="+mn-lt"/>
              </a:rPr>
              <a:t>Click on your User Name drop down at the top right corner </a:t>
            </a:r>
          </a:p>
          <a:p>
            <a:pPr marL="285750" indent="-285750">
              <a:buFontTx/>
              <a:buChar char="&gt;"/>
            </a:pPr>
            <a:r>
              <a:rPr lang="en-US" b="0" dirty="0">
                <a:latin typeface="+mn-lt"/>
              </a:rPr>
              <a:t>Click on </a:t>
            </a:r>
            <a:r>
              <a:rPr lang="en-US" dirty="0">
                <a:latin typeface="+mn-lt"/>
              </a:rPr>
              <a:t>My Account</a:t>
            </a:r>
          </a:p>
          <a:p>
            <a:pPr marL="285750" indent="-285750">
              <a:buFontTx/>
              <a:buChar char="&gt;"/>
            </a:pPr>
            <a:r>
              <a:rPr lang="en-US" b="0" dirty="0">
                <a:latin typeface="+mn-lt"/>
              </a:rPr>
              <a:t>Go to </a:t>
            </a:r>
            <a:r>
              <a:rPr lang="en-US" dirty="0">
                <a:latin typeface="+mn-lt"/>
              </a:rPr>
              <a:t>Preferences</a:t>
            </a:r>
            <a:r>
              <a:rPr lang="en-US" b="0" dirty="0">
                <a:latin typeface="+mn-lt"/>
              </a:rPr>
              <a:t> </a:t>
            </a:r>
          </a:p>
          <a:p>
            <a:pPr marL="285750" indent="-285750">
              <a:buFontTx/>
              <a:buChar char="&gt;"/>
            </a:pPr>
            <a:r>
              <a:rPr lang="en-US" b="0" dirty="0">
                <a:latin typeface="+mn-lt"/>
              </a:rPr>
              <a:t>Change </a:t>
            </a:r>
            <a:r>
              <a:rPr lang="en-US" dirty="0">
                <a:latin typeface="+mn-lt"/>
              </a:rPr>
              <a:t>Preferred Language </a:t>
            </a:r>
            <a:r>
              <a:rPr lang="en-US" b="0" dirty="0">
                <a:latin typeface="+mn-lt"/>
              </a:rPr>
              <a:t>and </a:t>
            </a:r>
            <a:r>
              <a:rPr lang="en-US" dirty="0">
                <a:latin typeface="+mn-lt"/>
              </a:rPr>
              <a:t>Timezone </a:t>
            </a:r>
            <a:r>
              <a:rPr lang="en-US" b="0" dirty="0">
                <a:latin typeface="+mn-lt"/>
              </a:rPr>
              <a:t>if needed</a:t>
            </a:r>
          </a:p>
          <a:p>
            <a:pPr marL="285750" indent="-285750">
              <a:buFontTx/>
              <a:buChar char="&gt;"/>
            </a:pPr>
            <a:r>
              <a:rPr lang="en-US" b="0" dirty="0">
                <a:latin typeface="+mn-lt"/>
              </a:rPr>
              <a:t>Click </a:t>
            </a:r>
            <a:r>
              <a:rPr lang="en-US" dirty="0">
                <a:latin typeface="+mn-lt"/>
              </a:rPr>
              <a:t>Save</a:t>
            </a:r>
          </a:p>
          <a:p>
            <a:pPr marL="285750" indent="-285750">
              <a:buFontTx/>
              <a:buChar char="&gt;"/>
            </a:pPr>
            <a:r>
              <a:rPr lang="en-US" b="0" dirty="0">
                <a:latin typeface="+mn-lt"/>
              </a:rPr>
              <a:t>Note: Language settings are dependent on the language specified in your browser. Ensure your browser language is set to the language you want to view Ariba in. Default currency for RFQ is USD.</a:t>
            </a:r>
          </a:p>
          <a:p>
            <a:pPr marL="285750" indent="-285750">
              <a:buFont typeface="Arial" panose="020B0604020202020204" pitchFamily="34" charset="0"/>
              <a:buChar char="•"/>
            </a:pPr>
            <a:endParaRPr lang="en-US" dirty="0"/>
          </a:p>
          <a:p>
            <a:r>
              <a:rPr lang="en-US" dirty="0"/>
              <a:t> </a:t>
            </a:r>
          </a:p>
        </p:txBody>
      </p:sp>
      <p:grpSp>
        <p:nvGrpSpPr>
          <p:cNvPr id="15" name="Group 14"/>
          <p:cNvGrpSpPr/>
          <p:nvPr/>
        </p:nvGrpSpPr>
        <p:grpSpPr>
          <a:xfrm>
            <a:off x="314456" y="3588504"/>
            <a:ext cx="8549450" cy="2227680"/>
            <a:chOff x="314456" y="3588504"/>
            <a:chExt cx="8549450" cy="2227680"/>
          </a:xfrm>
        </p:grpSpPr>
        <p:pic>
          <p:nvPicPr>
            <p:cNvPr id="2" name="Picture 1"/>
            <p:cNvPicPr>
              <a:picLocks noChangeAspect="1"/>
            </p:cNvPicPr>
            <p:nvPr/>
          </p:nvPicPr>
          <p:blipFill rotWithShape="1">
            <a:blip r:embed="rId3"/>
            <a:srcRect b="27215"/>
            <a:stretch/>
          </p:blipFill>
          <p:spPr>
            <a:xfrm>
              <a:off x="314456" y="4084508"/>
              <a:ext cx="8549450" cy="1709190"/>
            </a:xfrm>
            <a:prstGeom prst="rect">
              <a:avLst/>
            </a:prstGeom>
            <a:ln>
              <a:solidFill>
                <a:schemeClr val="bg1">
                  <a:lumMod val="65000"/>
                </a:schemeClr>
              </a:solidFill>
            </a:ln>
          </p:spPr>
        </p:pic>
        <p:sp>
          <p:nvSpPr>
            <p:cNvPr id="23" name="Rectangle 22"/>
            <p:cNvSpPr/>
            <p:nvPr/>
          </p:nvSpPr>
          <p:spPr>
            <a:xfrm>
              <a:off x="2224415" y="4673026"/>
              <a:ext cx="6020151" cy="1143158"/>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6987481" y="3588504"/>
              <a:ext cx="1876425" cy="889959"/>
              <a:chOff x="6747641" y="3371149"/>
              <a:chExt cx="1876425" cy="889959"/>
            </a:xfrm>
          </p:grpSpPr>
          <p:grpSp>
            <p:nvGrpSpPr>
              <p:cNvPr id="13" name="Group 12"/>
              <p:cNvGrpSpPr/>
              <p:nvPr/>
            </p:nvGrpSpPr>
            <p:grpSpPr>
              <a:xfrm>
                <a:off x="6747641" y="3371149"/>
                <a:ext cx="1876425" cy="889959"/>
                <a:chOff x="6747641" y="3371149"/>
                <a:chExt cx="1876425" cy="889959"/>
              </a:xfrm>
            </p:grpSpPr>
            <p:pic>
              <p:nvPicPr>
                <p:cNvPr id="9" name="Picture 8"/>
                <p:cNvPicPr>
                  <a:picLocks noChangeAspect="1"/>
                </p:cNvPicPr>
                <p:nvPr/>
              </p:nvPicPr>
              <p:blipFill>
                <a:blip r:embed="rId4"/>
                <a:stretch>
                  <a:fillRect/>
                </a:stretch>
              </p:blipFill>
              <p:spPr>
                <a:xfrm>
                  <a:off x="6747641" y="3371149"/>
                  <a:ext cx="1876425" cy="419100"/>
                </a:xfrm>
                <a:prstGeom prst="rect">
                  <a:avLst/>
                </a:prstGeom>
              </p:spPr>
            </p:pic>
            <p:cxnSp>
              <p:nvCxnSpPr>
                <p:cNvPr id="12" name="Straight Arrow Connector 11"/>
                <p:cNvCxnSpPr/>
                <p:nvPr/>
              </p:nvCxnSpPr>
              <p:spPr>
                <a:xfrm flipH="1">
                  <a:off x="7263906" y="3689378"/>
                  <a:ext cx="421947" cy="571730"/>
                </a:xfrm>
                <a:prstGeom prst="straightConnector1">
                  <a:avLst/>
                </a:prstGeom>
                <a:ln w="28575">
                  <a:solidFill>
                    <a:srgbClr val="BFD732"/>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7685854" y="3524306"/>
                <a:ext cx="109032" cy="155779"/>
              </a:xfrm>
              <a:prstGeom prst="rect">
                <a:avLst/>
              </a:prstGeom>
              <a:noFill/>
              <a:ln w="28575">
                <a:solidFill>
                  <a:srgbClr val="B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874469943"/>
      </p:ext>
    </p:extLst>
  </p:cSld>
  <p:clrMapOvr>
    <a:masterClrMapping/>
  </p:clrMapOvr>
</p:sld>
</file>

<file path=ppt/theme/theme1.xml><?xml version="1.0" encoding="utf-8"?>
<a:theme xmlns:a="http://schemas.openxmlformats.org/drawingml/2006/main" name="Adient-MASTER_title theme photo // Rev 2.0">
  <a:themeElements>
    <a:clrScheme name="Benutzerdefiniert 25">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B43A46"/>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BFAC0DEE-20F1-4463-A96F-751287107081}"/>
    </a:ext>
  </a:extLst>
</a:theme>
</file>

<file path=ppt/theme/theme2.xml><?xml version="1.0" encoding="utf-8"?>
<a:theme xmlns:a="http://schemas.openxmlformats.org/drawingml/2006/main" name="Adient-MASTER_title theme logo-white // Rev 2.0">
  <a:themeElements>
    <a:clrScheme name="Adient">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616265"/>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AE046253-AAD3-4908-8F7D-5B5E006CB607}"/>
    </a:ext>
  </a:extLst>
</a:theme>
</file>

<file path=ppt/theme/theme3.xml><?xml version="1.0" encoding="utf-8"?>
<a:theme xmlns:a="http://schemas.openxmlformats.org/drawingml/2006/main" name="Adient-MASTER_agenda theme photo // Rev 2.0">
  <a:themeElements>
    <a:clrScheme name="Adient">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616265"/>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B7C91855-CFD8-4EF7-93FE-09BA01F83DB6}"/>
    </a:ext>
  </a:extLst>
</a:theme>
</file>

<file path=ppt/theme/theme4.xml><?xml version="1.0" encoding="utf-8"?>
<a:theme xmlns:a="http://schemas.openxmlformats.org/drawingml/2006/main" name="Adient-MASTER_section theme teal-photo // Rev 2.0">
  <a:themeElements>
    <a:clrScheme name="Adient">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616265"/>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3FA2CC43-2AA0-4A54-B3E4-3D4115C9A245}"/>
    </a:ext>
  </a:extLst>
</a:theme>
</file>

<file path=ppt/theme/theme5.xml><?xml version="1.0" encoding="utf-8"?>
<a:theme xmlns:a="http://schemas.openxmlformats.org/drawingml/2006/main" name="Adient-MASTER_section theme green-photo // Rev 2.0">
  <a:themeElements>
    <a:clrScheme name="Adient">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616265"/>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F187A8C8-2A2B-4559-AA6F-3893E41840FA}"/>
    </a:ext>
  </a:extLst>
</a:theme>
</file>

<file path=ppt/theme/theme6.xml><?xml version="1.0" encoding="utf-8"?>
<a:theme xmlns:a="http://schemas.openxmlformats.org/drawingml/2006/main" name="Adient-MASTER_quotee theme photo // Rev 2.0">
  <a:themeElements>
    <a:clrScheme name="Adient">
      <a:dk1>
        <a:srgbClr val="616265"/>
      </a:dk1>
      <a:lt1>
        <a:sysClr val="window" lastClr="FFFFFF"/>
      </a:lt1>
      <a:dk2>
        <a:srgbClr val="00465B"/>
      </a:dk2>
      <a:lt2>
        <a:srgbClr val="BFD732"/>
      </a:lt2>
      <a:accent1>
        <a:srgbClr val="AAAAAA"/>
      </a:accent1>
      <a:accent2>
        <a:srgbClr val="000000"/>
      </a:accent2>
      <a:accent3>
        <a:srgbClr val="00465B"/>
      </a:accent3>
      <a:accent4>
        <a:srgbClr val="BFD732"/>
      </a:accent4>
      <a:accent5>
        <a:srgbClr val="D8D8D8"/>
      </a:accent5>
      <a:accent6>
        <a:srgbClr val="616265"/>
      </a:accent6>
      <a:hlink>
        <a:srgbClr val="00465B"/>
      </a:hlink>
      <a:folHlink>
        <a:srgbClr val="BFD732"/>
      </a:folHlink>
    </a:clrScheme>
    <a:fontScheme name="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ient_ppt_temp_16x9_working_031617-CVR" id="{866DC2B1-E93D-4D54-A957-AF31E00309CA}" vid="{896E62BB-3A6F-4555-8B24-224E5B8B6F6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Value_x0020_Stream xmlns="efe2a987-3995-46e7-a01b-d4a517193fd1">Enterprise Functions</Value_x0020_Stream>
    <IconOverlay xmlns="http://schemas.microsoft.com/sharepoint/v4" xsi:nil="true"/>
    <Archive xmlns="efe2a987-3995-46e7-a01b-d4a517193fd1">No</Archive>
    <Approved_x0020_Date xmlns="efe2a987-3995-46e7-a01b-d4a517193fd1">2018-01-05T08:00:00+00:00</Approved_x0020_Date>
    <Owner xmlns="efe2a987-3995-46e7-a01b-d4a517193fd1">
      <UserInfo>
        <DisplayName>Tamara Dawn Posthuma</DisplayName>
        <AccountId>438</AccountId>
        <AccountType/>
      </UserInfo>
    </Owner>
    <Approver xmlns="efe2a987-3995-46e7-a01b-d4a517193fd1">
      <UserInfo>
        <DisplayName>Tamara Dawn Posthuma</DisplayName>
        <AccountId>438</AccountId>
        <AccountType/>
      </UserInfo>
    </Approver>
    <Document_x0020_Type xmlns="efe2a987-3995-46e7-a01b-d4a517193fd1">Template</Document_x0020_Type>
    <BU xmlns="efe2a987-3995-46e7-a01b-d4a517193fd1">Knowledge &amp; Process Management</BU>
    <_dlc_DocId xmlns="acffa07f-f5f3-4db8-b565-d0a75c0d1601">2Q67P37XYFDP-1432444623-432</_dlc_DocId>
    <_dlc_DocIdUrl xmlns="acffa07f-f5f3-4db8-b565-d0a75c0d1601">
      <Url>https://connect.adient.com/sites/sapcommunity/_layouts/15/DocIdRedir.aspx?ID=2Q67P37XYFDP-1432444623-432</Url>
      <Description>2Q67P37XYFDP-1432444623-432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8F7258DCD24F841B54080257F1A2AE9" ma:contentTypeVersion="46" ma:contentTypeDescription="Create a new document." ma:contentTypeScope="" ma:versionID="6b06230f665deb1519965dbc6fee04c8">
  <xsd:schema xmlns:xsd="http://www.w3.org/2001/XMLSchema" xmlns:xs="http://www.w3.org/2001/XMLSchema" xmlns:p="http://schemas.microsoft.com/office/2006/metadata/properties" xmlns:ns2="efe2a987-3995-46e7-a01b-d4a517193fd1" xmlns:ns3="acffa07f-f5f3-4db8-b565-d0a75c0d1601" xmlns:ns4="http://schemas.microsoft.com/sharepoint/v4" targetNamespace="http://schemas.microsoft.com/office/2006/metadata/properties" ma:root="true" ma:fieldsID="5d418d3439c8c9d2e2902f613fd0777b" ns2:_="" ns3:_="" ns4:_="">
    <xsd:import namespace="efe2a987-3995-46e7-a01b-d4a517193fd1"/>
    <xsd:import namespace="acffa07f-f5f3-4db8-b565-d0a75c0d1601"/>
    <xsd:import namespace="http://schemas.microsoft.com/sharepoint/v4"/>
    <xsd:element name="properties">
      <xsd:complexType>
        <xsd:sequence>
          <xsd:element name="documentManagement">
            <xsd:complexType>
              <xsd:all>
                <xsd:element ref="ns2:Document_x0020_Type"/>
                <xsd:element ref="ns2:Value_x0020_Stream"/>
                <xsd:element ref="ns2:BU"/>
                <xsd:element ref="ns2:Owner" minOccurs="0"/>
                <xsd:element ref="ns2:Archive" minOccurs="0"/>
                <xsd:element ref="ns3:_dlc_DocId" minOccurs="0"/>
                <xsd:element ref="ns3:_dlc_DocIdUrl" minOccurs="0"/>
                <xsd:element ref="ns3:_dlc_DocIdPersistId" minOccurs="0"/>
                <xsd:element ref="ns4:IconOverlay" minOccurs="0"/>
                <xsd:element ref="ns2:Approver"/>
                <xsd:element ref="ns2:Approved_x0020_Date"/>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e2a987-3995-46e7-a01b-d4a517193fd1" elementFormDefault="qualified">
    <xsd:import namespace="http://schemas.microsoft.com/office/2006/documentManagement/types"/>
    <xsd:import namespace="http://schemas.microsoft.com/office/infopath/2007/PartnerControls"/>
    <xsd:element name="Document_x0020_Type" ma:index="2" ma:displayName="Document Type" ma:format="Dropdown" ma:indexed="true" ma:internalName="Document_x0020_Type">
      <xsd:simpleType>
        <xsd:restriction base="dms:Choice">
          <xsd:enumeration value="Checklist"/>
          <xsd:enumeration value="Form"/>
          <xsd:enumeration value="Naming Convention"/>
          <xsd:enumeration value="Org Chart"/>
          <xsd:enumeration value="Procedure"/>
          <xsd:enumeration value="Process Flow"/>
          <xsd:enumeration value="Quick Reference Guide"/>
          <xsd:enumeration value="Reference"/>
          <xsd:enumeration value="Roles and Responsibilities"/>
          <xsd:enumeration value="Template"/>
          <xsd:enumeration value="Work Instruction"/>
        </xsd:restriction>
      </xsd:simpleType>
    </xsd:element>
    <xsd:element name="Value_x0020_Stream" ma:index="3" ma:displayName="Pillar" ma:format="Dropdown" ma:indexed="true" ma:internalName="Value_x0020_Stream">
      <xsd:simpleType>
        <xsd:restriction base="dms:Choice">
          <xsd:enumeration value="All"/>
          <xsd:enumeration value="Business Intelligence Services"/>
          <xsd:enumeration value="Enterprise Functions"/>
          <xsd:enumeration value="Operations"/>
          <xsd:enumeration value="Project Services"/>
          <xsd:enumeration value="Technical Services"/>
        </xsd:restriction>
      </xsd:simpleType>
    </xsd:element>
    <xsd:element name="BU" ma:index="4" ma:displayName="Function" ma:format="Dropdown" ma:indexed="true" ma:internalName="BU">
      <xsd:simpleType>
        <xsd:restriction base="dms:Choice">
          <xsd:enumeration value="AMS Run"/>
          <xsd:enumeration value="Audit Compliance &amp; Licensing"/>
          <xsd:enumeration value="BI Architect"/>
          <xsd:enumeration value="BI Services"/>
          <xsd:enumeration value="Business Partner Management"/>
          <xsd:enumeration value="Change &amp; Release Management"/>
          <xsd:enumeration value="Corporate Genesis"/>
          <xsd:enumeration value="Development"/>
          <xsd:enumeration value="ECC Artchitect, BE &amp; Special Projects, BHS"/>
          <xsd:enumeration value="Environment/Integration/Operations"/>
          <xsd:enumeration value="EPM"/>
          <xsd:enumeration value="Footprint/Conversion"/>
          <xsd:enumeration value="FTM"/>
          <xsd:enumeration value="Innovation"/>
          <xsd:enumeration value="Integration"/>
          <xsd:enumeration value="Knowledge &amp; Process Management"/>
          <xsd:enumeration value="OTC"/>
          <xsd:enumeration value="Plan to Deliver"/>
          <xsd:enumeration value="PTP"/>
          <xsd:enumeration value="Procure to Pay"/>
          <xsd:enumeration value="Proximity Centers"/>
          <xsd:enumeration value="Quote to Cash"/>
          <xsd:enumeration value="Rapid Response Mgmt Team"/>
          <xsd:enumeration value="Record to Report"/>
          <xsd:enumeration value="RTR"/>
          <xsd:enumeration value="SAP Regional Operations"/>
          <xsd:enumeration value="Security Architecture"/>
          <xsd:enumeration value="Technical Architect - BW/PLM/CRM/APO"/>
          <xsd:enumeration value="Technical Architect - ECC/SRM/SNC"/>
          <xsd:enumeration value="Test &amp; Validation"/>
          <xsd:enumeration value="BI Pillar"/>
          <xsd:enumeration value="EF Pillar"/>
          <xsd:enumeration value="OPS Pillar"/>
          <xsd:enumeration value="PS Pillar"/>
          <xsd:enumeration value="TS Pillar"/>
        </xsd:restriction>
      </xsd:simpleType>
    </xsd:element>
    <xsd:element name="Owner" ma:index="5" nillable="true" ma:displayName="Author" ma:indexed="true"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rchive" ma:index="6" nillable="true" ma:displayName="Archive" ma:default="No" ma:format="Dropdown" ma:internalName="Archive" ma:readOnly="false">
      <xsd:simpleType>
        <xsd:restriction base="dms:Choice">
          <xsd:enumeration value="No"/>
          <xsd:enumeration value="Yes"/>
        </xsd:restriction>
      </xsd:simpleType>
    </xsd:element>
    <xsd:element name="Approver" ma:index="18" ma:displayName="Owner"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Approved_x0020_Date" ma:index="19" ma:displayName="Approved Date" ma:format="DateOnly" ma:internalName="Approved_x0020_Date" ma:readOnly="false">
      <xsd:simpleType>
        <xsd:restriction base="dms:DateTime"/>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ffa07f-f5f3-4db8-b565-d0a75c0d1601"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description="" ma:internalName="SharedWithDetails" ma:readOnly="true">
      <xsd:simpleType>
        <xsd:restriction base="dms:Note">
          <xsd:maxLength value="255"/>
        </xsd:restriction>
      </xsd:simpleType>
    </xsd:element>
    <xsd:element name="LastSharedByUser" ma:index="23" nillable="true" ma:displayName="Last Shared By User" ma:description="" ma:internalName="LastSharedByUser" ma:readOnly="true">
      <xsd:simpleType>
        <xsd:restriction base="dms:Note">
          <xsd:maxLength value="255"/>
        </xsd:restriction>
      </xsd:simpleType>
    </xsd:element>
    <xsd:element name="LastSharedByTime" ma:index="2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displayName="Title"/>
        <xsd:element ref="dc:subject" minOccurs="0" maxOccurs="1"/>
        <xsd:element ref="dc:description" minOccurs="0" maxOccurs="1" ma:index="22" ma:displayName="Comments"/>
        <xsd:element name="keywords" minOccurs="0" maxOccurs="1" type="xsd:string" ma:index="17" ma:displayName="Proces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3E5429-4F51-4BD2-955C-CFA893E4FECD}">
  <ds:schemaRef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fe2a987-3995-46e7-a01b-d4a517193fd1"/>
    <ds:schemaRef ds:uri="acffa07f-f5f3-4db8-b565-d0a75c0d1601"/>
    <ds:schemaRef ds:uri="http://www.w3.org/XML/1998/namespace"/>
    <ds:schemaRef ds:uri="http://purl.org/dc/dcmitype/"/>
  </ds:schemaRefs>
</ds:datastoreItem>
</file>

<file path=customXml/itemProps2.xml><?xml version="1.0" encoding="utf-8"?>
<ds:datastoreItem xmlns:ds="http://schemas.openxmlformats.org/officeDocument/2006/customXml" ds:itemID="{95CFFC5D-F7BB-4BA7-8507-177D366F9C5F}">
  <ds:schemaRefs>
    <ds:schemaRef ds:uri="http://schemas.microsoft.com/sharepoint/v3/contenttype/forms"/>
  </ds:schemaRefs>
</ds:datastoreItem>
</file>

<file path=customXml/itemProps3.xml><?xml version="1.0" encoding="utf-8"?>
<ds:datastoreItem xmlns:ds="http://schemas.openxmlformats.org/officeDocument/2006/customXml" ds:itemID="{F0D9B87B-4F8B-44A6-9910-203503F53C62}">
  <ds:schemaRefs>
    <ds:schemaRef ds:uri="http://schemas.microsoft.com/sharepoint/events"/>
  </ds:schemaRefs>
</ds:datastoreItem>
</file>

<file path=customXml/itemProps4.xml><?xml version="1.0" encoding="utf-8"?>
<ds:datastoreItem xmlns:ds="http://schemas.openxmlformats.org/officeDocument/2006/customXml" ds:itemID="{768648D7-4EC3-4401-9DF3-4EAABD12D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e2a987-3995-46e7-a01b-d4a517193fd1"/>
    <ds:schemaRef ds:uri="acffa07f-f5f3-4db8-b565-d0a75c0d160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EF KCOE TP SAP COE Presentation 4X3 (standard)</Template>
  <TotalTime>18384</TotalTime>
  <Words>2307</Words>
  <Application>Microsoft Office PowerPoint</Application>
  <PresentationFormat>On-screen Show (4:3)</PresentationFormat>
  <Paragraphs>300</Paragraphs>
  <Slides>27</Slides>
  <Notes>12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27</vt:i4>
      </vt:variant>
    </vt:vector>
  </HeadingPairs>
  <TitlesOfParts>
    <vt:vector size="39" baseType="lpstr">
      <vt:lpstr>ＭＳ Ｐゴシック</vt:lpstr>
      <vt:lpstr>Adient Sans</vt:lpstr>
      <vt:lpstr>Adient Sans Light</vt:lpstr>
      <vt:lpstr>Arial</vt:lpstr>
      <vt:lpstr>Calibri</vt:lpstr>
      <vt:lpstr>Times New Roman</vt:lpstr>
      <vt:lpstr>Adient-MASTER_title theme photo // Rev 2.0</vt:lpstr>
      <vt:lpstr>Adient-MASTER_title theme logo-white // Rev 2.0</vt:lpstr>
      <vt:lpstr>Adient-MASTER_agenda theme photo // Rev 2.0</vt:lpstr>
      <vt:lpstr>Adient-MASTER_section theme teal-photo // Rev 2.0</vt:lpstr>
      <vt:lpstr>Adient-MASTER_section theme green-photo // Rev 2.0</vt:lpstr>
      <vt:lpstr>Adient-MASTER_quotee theme photo // Rev 2.0</vt:lpstr>
      <vt:lpstr>PowerPoint Presentation</vt:lpstr>
      <vt:lpstr>About this guide</vt:lpstr>
      <vt:lpstr>Getting started in Ariba</vt:lpstr>
      <vt:lpstr>Ariba Sourcing introduction</vt:lpstr>
      <vt:lpstr>How will you learn of a RFQ event?</vt:lpstr>
      <vt:lpstr>How do you register on Ariba Cloud?</vt:lpstr>
      <vt:lpstr>What screen will you see first from the event link?</vt:lpstr>
      <vt:lpstr>What will you see when logging into Ariba directly from the URL?</vt:lpstr>
      <vt:lpstr>How do you change your user profile?</vt:lpstr>
      <vt:lpstr>Submit prerequisite</vt:lpstr>
      <vt:lpstr>How do you review the event details?</vt:lpstr>
      <vt:lpstr>What are your event prerequisite actions?</vt:lpstr>
      <vt:lpstr>How do you indicate intent to bid on lots?</vt:lpstr>
      <vt:lpstr>Submit RFQ</vt:lpstr>
      <vt:lpstr>How do you download event attachments?</vt:lpstr>
      <vt:lpstr>How do you download the event bid form?</vt:lpstr>
      <vt:lpstr>How do you add your pricing data into Ariba?</vt:lpstr>
      <vt:lpstr>How do you add your pricing data into Ariba? continued</vt:lpstr>
      <vt:lpstr>How do you add your pricing data into Ariba? continued</vt:lpstr>
      <vt:lpstr>Where do I attach the signed SSOW and Supplier Detailed Cost Report completed cost model?</vt:lpstr>
      <vt:lpstr>When do you submit your entire bid response?</vt:lpstr>
      <vt:lpstr>How can you communicate with the Buyer?</vt:lpstr>
      <vt:lpstr>What kind of messages can you expect?</vt:lpstr>
      <vt:lpstr>Demonstration (for live training)</vt:lpstr>
      <vt:lpstr>Summary</vt:lpstr>
      <vt:lpstr>What makes the RFQ process in Ariba different?</vt:lpstr>
      <vt:lpstr>For more information and help</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Dawn Posthuma</dc:creator>
  <cp:keywords>SAP COE Templates</cp:keywords>
  <cp:lastModifiedBy>Pravalika Allola</cp:lastModifiedBy>
  <cp:revision>294</cp:revision>
  <dcterms:created xsi:type="dcterms:W3CDTF">2016-10-18T19:10:53Z</dcterms:created>
  <dcterms:modified xsi:type="dcterms:W3CDTF">2018-09-25T15:47:07Z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0x010100A8F7258DCD24F841B54080257F1A2AE9</vt:lpwstr>
  </property>
  <property fmtid="{D5CDD505-2E9C-101B-9397-08002B2CF9AE}" pid="3" name="_dlc_DocIdItemGuid">
    <vt:lpwstr>4c622fe6-b597-4335-8c05-5c7503a4f7f8</vt:lpwstr>
  </property>
  <property fmtid="{D5CDD505-2E9C-101B-9397-08002B2CF9AE}" pid="4" name="Comments">
    <vt:lpwstr>11/18: Shobhita helped finalize template to be rolled out to the SAP COE and used for both internal and external communication from the SAP COE.</vt:lpwstr>
  </property>
  <property fmtid="{D5CDD505-2E9C-101B-9397-08002B2CF9AE}" pid="5" name="MSIP_Label_f5210792-6e5f-4945-9946-e33b2c1b77aa_Enabled">
    <vt:lpwstr>True</vt:lpwstr>
  </property>
  <property fmtid="{D5CDD505-2E9C-101B-9397-08002B2CF9AE}" pid="6" name="MSIP_Label_f5210792-6e5f-4945-9946-e33b2c1b77aa_SiteId">
    <vt:lpwstr>21f195bc-13e5-4339-82ea-ef8b8ecdd0a9</vt:lpwstr>
  </property>
  <property fmtid="{D5CDD505-2E9C-101B-9397-08002B2CF9AE}" pid="7" name="MSIP_Label_f5210792-6e5f-4945-9946-e33b2c1b77aa_Ref">
    <vt:lpwstr>https://api.informationprotection.azure.com/api/21f195bc-13e5-4339-82ea-ef8b8ecdd0a9</vt:lpwstr>
  </property>
  <property fmtid="{D5CDD505-2E9C-101B-9397-08002B2CF9AE}" pid="8" name="MSIP_Label_f5210792-6e5f-4945-9946-e33b2c1b77aa_SetBy">
    <vt:lpwstr>ahodgev@adient.com</vt:lpwstr>
  </property>
  <property fmtid="{D5CDD505-2E9C-101B-9397-08002B2CF9AE}" pid="9" name="MSIP_Label_f5210792-6e5f-4945-9946-e33b2c1b77aa_SetDate">
    <vt:lpwstr>2018-03-14T09:03:55.4378187-04:00</vt:lpwstr>
  </property>
  <property fmtid="{D5CDD505-2E9C-101B-9397-08002B2CF9AE}" pid="10" name="MSIP_Label_f5210792-6e5f-4945-9946-e33b2c1b77aa_Name">
    <vt:lpwstr>Internal</vt:lpwstr>
  </property>
  <property fmtid="{D5CDD505-2E9C-101B-9397-08002B2CF9AE}" pid="11" name="MSIP_Label_f5210792-6e5f-4945-9946-e33b2c1b77aa_Application">
    <vt:lpwstr>Microsoft Azure Information Protection</vt:lpwstr>
  </property>
  <property fmtid="{D5CDD505-2E9C-101B-9397-08002B2CF9AE}" pid="12" name="MSIP_Label_f5210792-6e5f-4945-9946-e33b2c1b77aa_Extended_MSFT_Method">
    <vt:lpwstr>Automatic</vt:lpwstr>
  </property>
  <property fmtid="{D5CDD505-2E9C-101B-9397-08002B2CF9AE}" pid="13" name="MSIP_Label_dd77c177-921f-4c67-aad2-9844fb8189cd_Enabled">
    <vt:lpwstr>True</vt:lpwstr>
  </property>
  <property fmtid="{D5CDD505-2E9C-101B-9397-08002B2CF9AE}" pid="14" name="MSIP_Label_dd77c177-921f-4c67-aad2-9844fb8189cd_SiteId">
    <vt:lpwstr>21f195bc-13e5-4339-82ea-ef8b8ecdd0a9</vt:lpwstr>
  </property>
  <property fmtid="{D5CDD505-2E9C-101B-9397-08002B2CF9AE}" pid="15" name="MSIP_Label_dd77c177-921f-4c67-aad2-9844fb8189cd_Ref">
    <vt:lpwstr>https://api.informationprotection.azure.com/api/21f195bc-13e5-4339-82ea-ef8b8ecdd0a9</vt:lpwstr>
  </property>
  <property fmtid="{D5CDD505-2E9C-101B-9397-08002B2CF9AE}" pid="16" name="MSIP_Label_dd77c177-921f-4c67-aad2-9844fb8189cd_SetBy">
    <vt:lpwstr>ahodgev@adient.com</vt:lpwstr>
  </property>
  <property fmtid="{D5CDD505-2E9C-101B-9397-08002B2CF9AE}" pid="17" name="MSIP_Label_dd77c177-921f-4c67-aad2-9844fb8189cd_SetDate">
    <vt:lpwstr>2018-03-14T09:03:55.4534187-04:00</vt:lpwstr>
  </property>
  <property fmtid="{D5CDD505-2E9C-101B-9397-08002B2CF9AE}" pid="18" name="MSIP_Label_dd77c177-921f-4c67-aad2-9844fb8189cd_Name">
    <vt:lpwstr>Adient INTERNAL</vt:lpwstr>
  </property>
  <property fmtid="{D5CDD505-2E9C-101B-9397-08002B2CF9AE}" pid="19" name="MSIP_Label_dd77c177-921f-4c67-aad2-9844fb8189cd_Application">
    <vt:lpwstr>Microsoft Azure Information Protection</vt:lpwstr>
  </property>
  <property fmtid="{D5CDD505-2E9C-101B-9397-08002B2CF9AE}" pid="20" name="MSIP_Label_dd77c177-921f-4c67-aad2-9844fb8189cd_Extended_MSFT_Method">
    <vt:lpwstr>Automatic</vt:lpwstr>
  </property>
  <property fmtid="{D5CDD505-2E9C-101B-9397-08002B2CF9AE}" pid="21" name="MSIP_Label_dd77c177-921f-4c67-aad2-9844fb8189cd_Parent">
    <vt:lpwstr>f5210792-6e5f-4945-9946-e33b2c1b77aa</vt:lpwstr>
  </property>
  <property fmtid="{D5CDD505-2E9C-101B-9397-08002B2CF9AE}" pid="22" name="Sensitivity">
    <vt:lpwstr>Internal Adient INTERNAL</vt:lpwstr>
  </property>
</Properties>
</file>